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4"/>
  </p:sldMasterIdLst>
  <p:notesMasterIdLst>
    <p:notesMasterId r:id="rId71"/>
  </p:notesMasterIdLst>
  <p:sldIdLst>
    <p:sldId id="256" r:id="rId5"/>
    <p:sldId id="321" r:id="rId6"/>
    <p:sldId id="322" r:id="rId7"/>
    <p:sldId id="323" r:id="rId8"/>
    <p:sldId id="324" r:id="rId9"/>
    <p:sldId id="325" r:id="rId10"/>
    <p:sldId id="258" r:id="rId11"/>
    <p:sldId id="328" r:id="rId12"/>
    <p:sldId id="327"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5" r:id="rId26"/>
    <p:sldId id="355" r:id="rId27"/>
    <p:sldId id="346" r:id="rId28"/>
    <p:sldId id="356" r:id="rId29"/>
    <p:sldId id="347" r:id="rId30"/>
    <p:sldId id="352" r:id="rId31"/>
    <p:sldId id="357" r:id="rId32"/>
    <p:sldId id="363" r:id="rId33"/>
    <p:sldId id="364" r:id="rId34"/>
    <p:sldId id="318" r:id="rId35"/>
    <p:sldId id="379" r:id="rId36"/>
    <p:sldId id="380" r:id="rId37"/>
    <p:sldId id="366" r:id="rId38"/>
    <p:sldId id="359" r:id="rId39"/>
    <p:sldId id="358" r:id="rId40"/>
    <p:sldId id="368" r:id="rId41"/>
    <p:sldId id="369" r:id="rId42"/>
    <p:sldId id="371" r:id="rId43"/>
    <p:sldId id="362" r:id="rId44"/>
    <p:sldId id="367" r:id="rId45"/>
    <p:sldId id="373" r:id="rId46"/>
    <p:sldId id="372" r:id="rId47"/>
    <p:sldId id="375" r:id="rId48"/>
    <p:sldId id="382" r:id="rId49"/>
    <p:sldId id="374" r:id="rId50"/>
    <p:sldId id="383" r:id="rId51"/>
    <p:sldId id="381" r:id="rId52"/>
    <p:sldId id="296" r:id="rId53"/>
    <p:sldId id="291" r:id="rId54"/>
    <p:sldId id="292" r:id="rId55"/>
    <p:sldId id="294" r:id="rId56"/>
    <p:sldId id="298" r:id="rId57"/>
    <p:sldId id="300" r:id="rId58"/>
    <p:sldId id="303" r:id="rId59"/>
    <p:sldId id="307" r:id="rId60"/>
    <p:sldId id="310" r:id="rId61"/>
    <p:sldId id="311" r:id="rId62"/>
    <p:sldId id="308" r:id="rId63"/>
    <p:sldId id="309" r:id="rId64"/>
    <p:sldId id="312" r:id="rId65"/>
    <p:sldId id="313" r:id="rId66"/>
    <p:sldId id="314" r:id="rId67"/>
    <p:sldId id="315" r:id="rId68"/>
    <p:sldId id="377" r:id="rId69"/>
    <p:sldId id="378"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2" autoAdjust="0"/>
    <p:restoredTop sz="94598" autoAdjust="0"/>
  </p:normalViewPr>
  <p:slideViewPr>
    <p:cSldViewPr snapToGrid="0" showGuides="1">
      <p:cViewPr>
        <p:scale>
          <a:sx n="71" d="100"/>
          <a:sy n="71" d="100"/>
        </p:scale>
        <p:origin x="618" y="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E5BFE6-D7BA-4F11-BB41-E4AF8E3CAC03}" type="doc">
      <dgm:prSet loTypeId="urn:microsoft.com/office/officeart/2005/8/layout/equation1" loCatId="process" qsTypeId="urn:microsoft.com/office/officeart/2005/8/quickstyle/simple1" qsCatId="simple" csTypeId="urn:microsoft.com/office/officeart/2005/8/colors/accent1_2" csCatId="accent1" phldr="1"/>
      <dgm:spPr/>
    </dgm:pt>
    <dgm:pt modelId="{BBD53C14-82CE-41A2-83D8-5A181C859310}">
      <dgm:prSet phldrT="[Metin]"/>
      <dgm:spPr>
        <a:solidFill>
          <a:schemeClr val="accent6"/>
        </a:solidFill>
      </dgm:spPr>
      <dgm:t>
        <a:bodyPr/>
        <a:lstStyle/>
        <a:p>
          <a:r>
            <a:rPr lang="tr-TR" b="1" dirty="0"/>
            <a:t>Meslek hastalığı</a:t>
          </a:r>
        </a:p>
      </dgm:t>
    </dgm:pt>
    <dgm:pt modelId="{F2027C9A-3887-42BD-A08F-C4D213075AB7}" type="parTrans" cxnId="{064C659F-5C50-4EF4-B944-B1DE682DC4C3}">
      <dgm:prSet/>
      <dgm:spPr/>
      <dgm:t>
        <a:bodyPr/>
        <a:lstStyle/>
        <a:p>
          <a:endParaRPr lang="tr-TR"/>
        </a:p>
      </dgm:t>
    </dgm:pt>
    <dgm:pt modelId="{A046E1A5-F5E5-410B-83A3-2F19F2799F53}" type="sibTrans" cxnId="{064C659F-5C50-4EF4-B944-B1DE682DC4C3}">
      <dgm:prSet/>
      <dgm:spPr/>
      <dgm:t>
        <a:bodyPr/>
        <a:lstStyle/>
        <a:p>
          <a:endParaRPr lang="tr-TR"/>
        </a:p>
      </dgm:t>
    </dgm:pt>
    <dgm:pt modelId="{FE09671A-53E3-401B-8440-20C9263EC7BA}">
      <dgm:prSet phldrT="[Metin]"/>
      <dgm:spPr>
        <a:solidFill>
          <a:schemeClr val="accent3"/>
        </a:solidFill>
      </dgm:spPr>
      <dgm:t>
        <a:bodyPr/>
        <a:lstStyle/>
        <a:p>
          <a:r>
            <a:rPr lang="tr-TR" b="1" dirty="0" err="1"/>
            <a:t>Preanalitik</a:t>
          </a:r>
          <a:r>
            <a:rPr lang="tr-TR" b="1" dirty="0"/>
            <a:t> evre</a:t>
          </a:r>
        </a:p>
      </dgm:t>
    </dgm:pt>
    <dgm:pt modelId="{DCD17478-7EF3-40B7-89C6-1905F3AEE8B7}" type="parTrans" cxnId="{1700291B-43CA-418C-95C1-A182C917F2C7}">
      <dgm:prSet/>
      <dgm:spPr/>
      <dgm:t>
        <a:bodyPr/>
        <a:lstStyle/>
        <a:p>
          <a:endParaRPr lang="tr-TR"/>
        </a:p>
      </dgm:t>
    </dgm:pt>
    <dgm:pt modelId="{FB00F70A-EC0F-4B8C-BA39-A2AE91D07BC1}" type="sibTrans" cxnId="{1700291B-43CA-418C-95C1-A182C917F2C7}">
      <dgm:prSet/>
      <dgm:spPr/>
      <dgm:t>
        <a:bodyPr/>
        <a:lstStyle/>
        <a:p>
          <a:endParaRPr lang="tr-TR"/>
        </a:p>
      </dgm:t>
    </dgm:pt>
    <dgm:pt modelId="{92725010-65B4-40BF-A30B-F4F44A109E18}">
      <dgm:prSet phldrT="[Metin]"/>
      <dgm:spPr>
        <a:solidFill>
          <a:srgbClr val="00B0F0"/>
        </a:solidFill>
      </dgm:spPr>
      <dgm:t>
        <a:bodyPr/>
        <a:lstStyle/>
        <a:p>
          <a:r>
            <a:rPr lang="tr-TR" b="1" dirty="0"/>
            <a:t>Çözümler</a:t>
          </a:r>
        </a:p>
      </dgm:t>
    </dgm:pt>
    <dgm:pt modelId="{3A853024-FBF7-4A67-9941-618CD6160FE5}" type="parTrans" cxnId="{B31FDAA5-EF3A-42C7-B63D-CDE3F0A50EDC}">
      <dgm:prSet/>
      <dgm:spPr/>
      <dgm:t>
        <a:bodyPr/>
        <a:lstStyle/>
        <a:p>
          <a:endParaRPr lang="tr-TR"/>
        </a:p>
      </dgm:t>
    </dgm:pt>
    <dgm:pt modelId="{0CBC2782-287A-4FC4-9CB2-4DFDC08A3DDC}" type="sibTrans" cxnId="{B31FDAA5-EF3A-42C7-B63D-CDE3F0A50EDC}">
      <dgm:prSet/>
      <dgm:spPr/>
      <dgm:t>
        <a:bodyPr/>
        <a:lstStyle/>
        <a:p>
          <a:endParaRPr lang="tr-TR"/>
        </a:p>
      </dgm:t>
    </dgm:pt>
    <dgm:pt modelId="{CC53E089-5FFE-4EE1-8D51-7A436EDC654F}" type="pres">
      <dgm:prSet presAssocID="{FEE5BFE6-D7BA-4F11-BB41-E4AF8E3CAC03}" presName="linearFlow" presStyleCnt="0">
        <dgm:presLayoutVars>
          <dgm:dir/>
          <dgm:resizeHandles val="exact"/>
        </dgm:presLayoutVars>
      </dgm:prSet>
      <dgm:spPr/>
    </dgm:pt>
    <dgm:pt modelId="{6233FA62-9DC6-401D-860E-4DDD011359F0}" type="pres">
      <dgm:prSet presAssocID="{BBD53C14-82CE-41A2-83D8-5A181C859310}" presName="node" presStyleLbl="node1" presStyleIdx="0" presStyleCnt="3" custScaleX="2000000" custScaleY="2000000" custLinFactX="56509" custLinFactY="-438338" custLinFactNeighborX="100000" custLinFactNeighborY="-500000">
        <dgm:presLayoutVars>
          <dgm:bulletEnabled val="1"/>
        </dgm:presLayoutVars>
      </dgm:prSet>
      <dgm:spPr/>
      <dgm:t>
        <a:bodyPr/>
        <a:lstStyle/>
        <a:p>
          <a:endParaRPr lang="tr-TR"/>
        </a:p>
      </dgm:t>
    </dgm:pt>
    <dgm:pt modelId="{1B2F4B57-3176-499F-93E1-38B1F248C479}" type="pres">
      <dgm:prSet presAssocID="{A046E1A5-F5E5-410B-83A3-2F19F2799F53}" presName="spacerL" presStyleCnt="0"/>
      <dgm:spPr/>
    </dgm:pt>
    <dgm:pt modelId="{3E76CBE8-EE5E-4822-A2D0-87BA91FA12EC}" type="pres">
      <dgm:prSet presAssocID="{A046E1A5-F5E5-410B-83A3-2F19F2799F53}" presName="sibTrans" presStyleLbl="sibTrans2D1" presStyleIdx="0" presStyleCnt="2" custScaleX="588936" custScaleY="366909" custLinFactX="647316" custLinFactNeighborX="700000" custLinFactNeighborY="-21751"/>
      <dgm:spPr>
        <a:prstGeom prst="rightArrow">
          <a:avLst/>
        </a:prstGeom>
      </dgm:spPr>
      <dgm:t>
        <a:bodyPr/>
        <a:lstStyle/>
        <a:p>
          <a:endParaRPr lang="tr-TR"/>
        </a:p>
      </dgm:t>
    </dgm:pt>
    <dgm:pt modelId="{C6A15060-27B2-4ABA-99D2-718C82C11CCE}" type="pres">
      <dgm:prSet presAssocID="{A046E1A5-F5E5-410B-83A3-2F19F2799F53}" presName="spacerR" presStyleCnt="0"/>
      <dgm:spPr/>
    </dgm:pt>
    <dgm:pt modelId="{056F1E28-88C2-49F8-81DA-612C69C0277E}" type="pres">
      <dgm:prSet presAssocID="{FE09671A-53E3-401B-8440-20C9263EC7BA}" presName="node" presStyleLbl="node1" presStyleIdx="1" presStyleCnt="3" custScaleX="2000000" custScaleY="2000000" custLinFactX="-285624" custLinFactY="169951" custLinFactNeighborX="-300000" custLinFactNeighborY="200000">
        <dgm:presLayoutVars>
          <dgm:bulletEnabled val="1"/>
        </dgm:presLayoutVars>
      </dgm:prSet>
      <dgm:spPr/>
      <dgm:t>
        <a:bodyPr/>
        <a:lstStyle/>
        <a:p>
          <a:endParaRPr lang="tr-TR"/>
        </a:p>
      </dgm:t>
    </dgm:pt>
    <dgm:pt modelId="{C2C79D9D-0BDE-4ADF-A124-3150C130E4F9}" type="pres">
      <dgm:prSet presAssocID="{FB00F70A-EC0F-4B8C-BA39-A2AE91D07BC1}" presName="spacerL" presStyleCnt="0"/>
      <dgm:spPr/>
    </dgm:pt>
    <dgm:pt modelId="{12AAB520-3F31-4802-9C84-9C339354AAA0}" type="pres">
      <dgm:prSet presAssocID="{FB00F70A-EC0F-4B8C-BA39-A2AE91D07BC1}" presName="sibTrans" presStyleLbl="sibTrans2D1" presStyleIdx="1" presStyleCnt="2" custLinFactX="-1269426" custLinFactNeighborX="-1300000" custLinFactNeighborY="50000"/>
      <dgm:spPr>
        <a:prstGeom prst="homePlate">
          <a:avLst/>
        </a:prstGeom>
      </dgm:spPr>
      <dgm:t>
        <a:bodyPr/>
        <a:lstStyle/>
        <a:p>
          <a:endParaRPr lang="tr-TR"/>
        </a:p>
      </dgm:t>
    </dgm:pt>
    <dgm:pt modelId="{CF804359-CE5A-46E7-BFE5-4C8E5143ACD4}" type="pres">
      <dgm:prSet presAssocID="{FB00F70A-EC0F-4B8C-BA39-A2AE91D07BC1}" presName="spacerR" presStyleCnt="0"/>
      <dgm:spPr/>
    </dgm:pt>
    <dgm:pt modelId="{E042C34F-94BB-4097-8566-6C51AAD14635}" type="pres">
      <dgm:prSet presAssocID="{92725010-65B4-40BF-A30B-F4F44A109E18}" presName="node" presStyleLbl="node1" presStyleIdx="2" presStyleCnt="3" custScaleX="2000000" custScaleY="2000000" custLinFactX="-228455" custLinFactY="600000" custLinFactNeighborX="-300000" custLinFactNeighborY="607256">
        <dgm:presLayoutVars>
          <dgm:bulletEnabled val="1"/>
        </dgm:presLayoutVars>
      </dgm:prSet>
      <dgm:spPr/>
      <dgm:t>
        <a:bodyPr/>
        <a:lstStyle/>
        <a:p>
          <a:endParaRPr lang="tr-TR"/>
        </a:p>
      </dgm:t>
    </dgm:pt>
  </dgm:ptLst>
  <dgm:cxnLst>
    <dgm:cxn modelId="{27265917-84DD-42A8-BFE1-E309537257F9}" type="presOf" srcId="{92725010-65B4-40BF-A30B-F4F44A109E18}" destId="{E042C34F-94BB-4097-8566-6C51AAD14635}" srcOrd="0" destOrd="0" presId="urn:microsoft.com/office/officeart/2005/8/layout/equation1"/>
    <dgm:cxn modelId="{2536592A-8482-4227-8E3B-73E66CA7FA8D}" type="presOf" srcId="{FB00F70A-EC0F-4B8C-BA39-A2AE91D07BC1}" destId="{12AAB520-3F31-4802-9C84-9C339354AAA0}" srcOrd="0" destOrd="0" presId="urn:microsoft.com/office/officeart/2005/8/layout/equation1"/>
    <dgm:cxn modelId="{B31FDAA5-EF3A-42C7-B63D-CDE3F0A50EDC}" srcId="{FEE5BFE6-D7BA-4F11-BB41-E4AF8E3CAC03}" destId="{92725010-65B4-40BF-A30B-F4F44A109E18}" srcOrd="2" destOrd="0" parTransId="{3A853024-FBF7-4A67-9941-618CD6160FE5}" sibTransId="{0CBC2782-287A-4FC4-9CB2-4DFDC08A3DDC}"/>
    <dgm:cxn modelId="{716DC152-B379-47A2-B565-738826D36035}" type="presOf" srcId="{FEE5BFE6-D7BA-4F11-BB41-E4AF8E3CAC03}" destId="{CC53E089-5FFE-4EE1-8D51-7A436EDC654F}" srcOrd="0" destOrd="0" presId="urn:microsoft.com/office/officeart/2005/8/layout/equation1"/>
    <dgm:cxn modelId="{0F9B3325-DAEA-4EDE-9F80-31183ECC8E4D}" type="presOf" srcId="{BBD53C14-82CE-41A2-83D8-5A181C859310}" destId="{6233FA62-9DC6-401D-860E-4DDD011359F0}" srcOrd="0" destOrd="0" presId="urn:microsoft.com/office/officeart/2005/8/layout/equation1"/>
    <dgm:cxn modelId="{064C659F-5C50-4EF4-B944-B1DE682DC4C3}" srcId="{FEE5BFE6-D7BA-4F11-BB41-E4AF8E3CAC03}" destId="{BBD53C14-82CE-41A2-83D8-5A181C859310}" srcOrd="0" destOrd="0" parTransId="{F2027C9A-3887-42BD-A08F-C4D213075AB7}" sibTransId="{A046E1A5-F5E5-410B-83A3-2F19F2799F53}"/>
    <dgm:cxn modelId="{1700291B-43CA-418C-95C1-A182C917F2C7}" srcId="{FEE5BFE6-D7BA-4F11-BB41-E4AF8E3CAC03}" destId="{FE09671A-53E3-401B-8440-20C9263EC7BA}" srcOrd="1" destOrd="0" parTransId="{DCD17478-7EF3-40B7-89C6-1905F3AEE8B7}" sibTransId="{FB00F70A-EC0F-4B8C-BA39-A2AE91D07BC1}"/>
    <dgm:cxn modelId="{0817ACE9-961F-4C6B-BDF0-09C533D0336A}" type="presOf" srcId="{FE09671A-53E3-401B-8440-20C9263EC7BA}" destId="{056F1E28-88C2-49F8-81DA-612C69C0277E}" srcOrd="0" destOrd="0" presId="urn:microsoft.com/office/officeart/2005/8/layout/equation1"/>
    <dgm:cxn modelId="{5CEEF6E1-39E9-4642-AC6A-EF3E9A43F7EF}" type="presOf" srcId="{A046E1A5-F5E5-410B-83A3-2F19F2799F53}" destId="{3E76CBE8-EE5E-4822-A2D0-87BA91FA12EC}" srcOrd="0" destOrd="0" presId="urn:microsoft.com/office/officeart/2005/8/layout/equation1"/>
    <dgm:cxn modelId="{5F4BA1E8-3C5D-42F0-98D6-E9563A21847C}" type="presParOf" srcId="{CC53E089-5FFE-4EE1-8D51-7A436EDC654F}" destId="{6233FA62-9DC6-401D-860E-4DDD011359F0}" srcOrd="0" destOrd="0" presId="urn:microsoft.com/office/officeart/2005/8/layout/equation1"/>
    <dgm:cxn modelId="{5A3DCE75-0C0F-4B06-AE8B-28C745FA5392}" type="presParOf" srcId="{CC53E089-5FFE-4EE1-8D51-7A436EDC654F}" destId="{1B2F4B57-3176-499F-93E1-38B1F248C479}" srcOrd="1" destOrd="0" presId="urn:microsoft.com/office/officeart/2005/8/layout/equation1"/>
    <dgm:cxn modelId="{8374CFAF-ACAE-40BD-B501-42F46D6BFFE1}" type="presParOf" srcId="{CC53E089-5FFE-4EE1-8D51-7A436EDC654F}" destId="{3E76CBE8-EE5E-4822-A2D0-87BA91FA12EC}" srcOrd="2" destOrd="0" presId="urn:microsoft.com/office/officeart/2005/8/layout/equation1"/>
    <dgm:cxn modelId="{40051656-FB2F-44B2-ABF5-1369EBF43E6B}" type="presParOf" srcId="{CC53E089-5FFE-4EE1-8D51-7A436EDC654F}" destId="{C6A15060-27B2-4ABA-99D2-718C82C11CCE}" srcOrd="3" destOrd="0" presId="urn:microsoft.com/office/officeart/2005/8/layout/equation1"/>
    <dgm:cxn modelId="{B3D85CCC-375D-4017-893B-567CA644DCFB}" type="presParOf" srcId="{CC53E089-5FFE-4EE1-8D51-7A436EDC654F}" destId="{056F1E28-88C2-49F8-81DA-612C69C0277E}" srcOrd="4" destOrd="0" presId="urn:microsoft.com/office/officeart/2005/8/layout/equation1"/>
    <dgm:cxn modelId="{35B0834C-5E9E-4FD4-B60D-681329DFF335}" type="presParOf" srcId="{CC53E089-5FFE-4EE1-8D51-7A436EDC654F}" destId="{C2C79D9D-0BDE-4ADF-A124-3150C130E4F9}" srcOrd="5" destOrd="0" presId="urn:microsoft.com/office/officeart/2005/8/layout/equation1"/>
    <dgm:cxn modelId="{D5559720-174E-443B-A6CD-DAEFE3595D3B}" type="presParOf" srcId="{CC53E089-5FFE-4EE1-8D51-7A436EDC654F}" destId="{12AAB520-3F31-4802-9C84-9C339354AAA0}" srcOrd="6" destOrd="0" presId="urn:microsoft.com/office/officeart/2005/8/layout/equation1"/>
    <dgm:cxn modelId="{352DE102-B30C-4B0E-A547-AD36FDCEAEE1}" type="presParOf" srcId="{CC53E089-5FFE-4EE1-8D51-7A436EDC654F}" destId="{CF804359-CE5A-46E7-BFE5-4C8E5143ACD4}" srcOrd="7" destOrd="0" presId="urn:microsoft.com/office/officeart/2005/8/layout/equation1"/>
    <dgm:cxn modelId="{2BE3614D-0B15-4845-9383-9F777F8D4775}" type="presParOf" srcId="{CC53E089-5FFE-4EE1-8D51-7A436EDC654F}" destId="{E042C34F-94BB-4097-8566-6C51AAD14635}"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33FA62-9DC6-401D-860E-4DDD011359F0}">
      <dsp:nvSpPr>
        <dsp:cNvPr id="0" name=""/>
        <dsp:cNvSpPr/>
      </dsp:nvSpPr>
      <dsp:spPr>
        <a:xfrm>
          <a:off x="92822" y="261812"/>
          <a:ext cx="2751992" cy="2751992"/>
        </a:xfrm>
        <a:prstGeom prst="ellipse">
          <a:avLst/>
        </a:prstGeom>
        <a:solidFill>
          <a:schemeClr val="accent6"/>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tr-TR" sz="2900" b="1" kern="1200" dirty="0"/>
            <a:t>Meslek hastalığı</a:t>
          </a:r>
        </a:p>
      </dsp:txBody>
      <dsp:txXfrm>
        <a:off x="495842" y="664832"/>
        <a:ext cx="1945952" cy="1945952"/>
      </dsp:txXfrm>
    </dsp:sp>
    <dsp:sp modelId="{3E76CBE8-EE5E-4822-A2D0-87BA91FA12EC}">
      <dsp:nvSpPr>
        <dsp:cNvPr id="0" name=""/>
        <dsp:cNvSpPr/>
      </dsp:nvSpPr>
      <dsp:spPr>
        <a:xfrm>
          <a:off x="3361878" y="2765188"/>
          <a:ext cx="470016" cy="292821"/>
        </a:xfrm>
        <a:prstGeom prst="rightArrow">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p>
      </dsp:txBody>
      <dsp:txXfrm>
        <a:off x="3361878" y="2838393"/>
        <a:ext cx="396811" cy="146411"/>
      </dsp:txXfrm>
    </dsp:sp>
    <dsp:sp modelId="{056F1E28-88C2-49F8-81DA-612C69C0277E}">
      <dsp:nvSpPr>
        <dsp:cNvPr id="0" name=""/>
        <dsp:cNvSpPr/>
      </dsp:nvSpPr>
      <dsp:spPr>
        <a:xfrm>
          <a:off x="2821711" y="2062012"/>
          <a:ext cx="2751992" cy="2751992"/>
        </a:xfrm>
        <a:prstGeom prst="ellipse">
          <a:avLst/>
        </a:prstGeom>
        <a:solidFill>
          <a:schemeClr val="accent3"/>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tr-TR" sz="2900" b="1" kern="1200" dirty="0" err="1"/>
            <a:t>Preanalitik</a:t>
          </a:r>
          <a:r>
            <a:rPr lang="tr-TR" sz="2900" b="1" kern="1200" dirty="0"/>
            <a:t> evre</a:t>
          </a:r>
        </a:p>
      </dsp:txBody>
      <dsp:txXfrm>
        <a:off x="3224731" y="2465032"/>
        <a:ext cx="1945952" cy="1945952"/>
      </dsp:txXfrm>
    </dsp:sp>
    <dsp:sp modelId="{12AAB520-3F31-4802-9C84-9C339354AAA0}">
      <dsp:nvSpPr>
        <dsp:cNvPr id="0" name=""/>
        <dsp:cNvSpPr/>
      </dsp:nvSpPr>
      <dsp:spPr>
        <a:xfrm>
          <a:off x="4853062" y="2928957"/>
          <a:ext cx="79807" cy="79807"/>
        </a:xfrm>
        <a:prstGeom prst="homePlat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tr-TR" sz="600" kern="1200"/>
        </a:p>
      </dsp:txBody>
      <dsp:txXfrm>
        <a:off x="4853062" y="2928957"/>
        <a:ext cx="59855" cy="79807"/>
      </dsp:txXfrm>
    </dsp:sp>
    <dsp:sp modelId="{E042C34F-94BB-4097-8566-6C51AAD14635}">
      <dsp:nvSpPr>
        <dsp:cNvPr id="0" name=""/>
        <dsp:cNvSpPr/>
      </dsp:nvSpPr>
      <dsp:spPr>
        <a:xfrm>
          <a:off x="5754522" y="3105923"/>
          <a:ext cx="2751992" cy="2751992"/>
        </a:xfrm>
        <a:prstGeom prst="ellipse">
          <a:avLst/>
        </a:prstGeom>
        <a:solidFill>
          <a:srgbClr val="00B0F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tr-TR" sz="2900" b="1" kern="1200" dirty="0"/>
            <a:t>Çözümler</a:t>
          </a:r>
        </a:p>
      </dsp:txBody>
      <dsp:txXfrm>
        <a:off x="6157542" y="3508943"/>
        <a:ext cx="1945952" cy="1945952"/>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2/23/2022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Title 1">
            <a:extLst>
              <a:ext uri="{FF2B5EF4-FFF2-40B4-BE49-F238E27FC236}">
                <a16:creationId xmlns="" xmlns:a16="http://schemas.microsoft.com/office/drawing/2014/main" id="{31937252-EACE-4232-855F-5C47E3F8B087}"/>
              </a:ext>
            </a:extLst>
          </p:cNvPr>
          <p:cNvSpPr>
            <a:spLocks noGrp="1"/>
          </p:cNvSpPr>
          <p:nvPr>
            <p:ph type="ctrTitle"/>
          </p:nvPr>
        </p:nvSpPr>
        <p:spPr>
          <a:xfrm>
            <a:off x="581191" y="704088"/>
            <a:ext cx="10993549" cy="1499616"/>
          </a:xfrm>
        </p:spPr>
        <p:txBody>
          <a:bodyPr/>
          <a:lstStyle/>
          <a:p>
            <a:r>
              <a:rPr lang="en-US"/>
              <a:t>Click to edit Master title style</a:t>
            </a:r>
            <a:endParaRPr lang="en-US" dirty="0"/>
          </a:p>
        </p:txBody>
      </p:sp>
      <p:sp>
        <p:nvSpPr>
          <p:cNvPr id="16" name="Subtitle 2">
            <a:extLst>
              <a:ext uri="{FF2B5EF4-FFF2-40B4-BE49-F238E27FC236}">
                <a16:creationId xmlns="" xmlns:a16="http://schemas.microsoft.com/office/drawing/2014/main" id="{3507450D-E801-41C1-9FD7-923530A06BD4}"/>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25" name="Picture Placeholder 24">
            <a:extLst>
              <a:ext uri="{FF2B5EF4-FFF2-40B4-BE49-F238E27FC236}">
                <a16:creationId xmlns=""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42528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7E7D0488-B202-4F7B-9F3C-5F3540449364}"/>
              </a:ext>
            </a:extLst>
          </p:cNvPr>
          <p:cNvSpPr>
            <a:spLocks noGrp="1"/>
          </p:cNvSpPr>
          <p:nvPr>
            <p:ph type="title"/>
          </p:nvPr>
        </p:nvSpPr>
        <p:spPr>
          <a:xfrm>
            <a:off x="581192" y="3986411"/>
            <a:ext cx="3568661" cy="1872388"/>
          </a:xfrm>
        </p:spPr>
        <p:txBody>
          <a:bodyPr anchor="ctr"/>
          <a:lstStyle/>
          <a:p>
            <a:pPr algn="r"/>
            <a:r>
              <a:rPr lang="en-US">
                <a:solidFill>
                  <a:schemeClr val="tx2"/>
                </a:solidFill>
              </a:rPr>
              <a:t>Click to edit Master title style</a:t>
            </a:r>
            <a:endParaRPr lang="en-US" dirty="0">
              <a:solidFill>
                <a:schemeClr val="tx2"/>
              </a:solidFill>
            </a:endParaRPr>
          </a:p>
        </p:txBody>
      </p:sp>
      <p:sp>
        <p:nvSpPr>
          <p:cNvPr id="12" name="Picture Placeholder 11">
            <a:extLst>
              <a:ext uri="{FF2B5EF4-FFF2-40B4-BE49-F238E27FC236}">
                <a16:creationId xmlns=""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a:lstStyle/>
          <a:p>
            <a:r>
              <a:rPr lang="en-US"/>
              <a:t>Click icon to add picture</a:t>
            </a:r>
            <a:endParaRPr lang="en-US" dirty="0"/>
          </a:p>
        </p:txBody>
      </p:sp>
      <p:sp>
        <p:nvSpPr>
          <p:cNvPr id="13" name="Picture Placeholder 11">
            <a:extLst>
              <a:ext uri="{FF2B5EF4-FFF2-40B4-BE49-F238E27FC236}">
                <a16:creationId xmlns=""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a:lstStyle/>
          <a:p>
            <a:r>
              <a:rPr lang="en-US"/>
              <a:t>Click icon to add picture</a:t>
            </a:r>
            <a:endParaRPr lang="en-US" dirty="0"/>
          </a:p>
        </p:txBody>
      </p:sp>
      <p:sp>
        <p:nvSpPr>
          <p:cNvPr id="14" name="Picture Placeholder 11">
            <a:extLst>
              <a:ext uri="{FF2B5EF4-FFF2-40B4-BE49-F238E27FC236}">
                <a16:creationId xmlns=""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a:lstStyle/>
          <a:p>
            <a:r>
              <a:rPr lang="en-US"/>
              <a:t>Click icon to add picture</a:t>
            </a:r>
            <a:endParaRPr lang="en-US" dirty="0"/>
          </a:p>
        </p:txBody>
      </p:sp>
      <p:sp>
        <p:nvSpPr>
          <p:cNvPr id="10" name="Content Placeholder 2">
            <a:extLst>
              <a:ext uri="{FF2B5EF4-FFF2-40B4-BE49-F238E27FC236}">
                <a16:creationId xmlns="" xmlns:a16="http://schemas.microsoft.com/office/drawing/2014/main" id="{53AD8A25-150B-42DF-B6CC-FB1E5225D517}"/>
              </a:ext>
            </a:extLst>
          </p:cNvPr>
          <p:cNvSpPr>
            <a:spLocks noGrp="1"/>
          </p:cNvSpPr>
          <p:nvPr>
            <p:ph idx="1"/>
          </p:nvPr>
        </p:nvSpPr>
        <p:spPr>
          <a:xfrm>
            <a:off x="4520392" y="3956050"/>
            <a:ext cx="7225075" cy="1902749"/>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6992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20F9CA6-0CB1-4A9E-96E4-67800B107E21}"/>
              </a:ext>
              <a:ext uri="{C183D7F6-B498-43B3-948B-1728B52AA6E4}">
                <adec:decorative xmlns=""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 xmlns:a16="http://schemas.microsoft.com/office/drawing/2014/main" id="{05826FB8-73AC-4F8B-BD9C-B5E87FC9C6A9}"/>
              </a:ext>
              <a:ext uri="{C183D7F6-B498-43B3-948B-1728B52AA6E4}">
                <adec:decorative xmlns=""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 xmlns:a16="http://schemas.microsoft.com/office/drawing/2014/main" id="{D0F196A1-2430-4797-B656-A38302FAFF33}"/>
              </a:ext>
            </a:extLst>
          </p:cNvPr>
          <p:cNvSpPr>
            <a:spLocks noGrp="1"/>
          </p:cNvSpPr>
          <p:nvPr>
            <p:ph type="title"/>
          </p:nvPr>
        </p:nvSpPr>
        <p:spPr>
          <a:xfrm>
            <a:off x="609906" y="702156"/>
            <a:ext cx="3568661" cy="1188720"/>
          </a:xfrm>
        </p:spPr>
        <p:txBody>
          <a:bodyPr/>
          <a:lstStyle/>
          <a:p>
            <a:r>
              <a:rPr lang="en-US"/>
              <a:t>Click to edit Master title style</a:t>
            </a:r>
            <a:endParaRPr lang="en-US" dirty="0"/>
          </a:p>
        </p:txBody>
      </p:sp>
      <p:sp>
        <p:nvSpPr>
          <p:cNvPr id="6" name="Content Placeholder 2">
            <a:extLst>
              <a:ext uri="{FF2B5EF4-FFF2-40B4-BE49-F238E27FC236}">
                <a16:creationId xmlns="" xmlns:a16="http://schemas.microsoft.com/office/drawing/2014/main" id="{F7AE5FA5-AF50-4B00-8E20-1B20A667A3BF}"/>
              </a:ext>
            </a:extLst>
          </p:cNvPr>
          <p:cNvSpPr>
            <a:spLocks noGrp="1"/>
          </p:cNvSpPr>
          <p:nvPr>
            <p:ph idx="1"/>
          </p:nvPr>
        </p:nvSpPr>
        <p:spPr>
          <a:xfrm>
            <a:off x="609906" y="2340864"/>
            <a:ext cx="3568661" cy="3634486"/>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dirty="0"/>
              <a:t>Sample Footer Text</a:t>
            </a:r>
          </a:p>
        </p:txBody>
      </p:sp>
      <p:sp>
        <p:nvSpPr>
          <p:cNvPr id="13" name="Picture Placeholder 12">
            <a:extLst>
              <a:ext uri="{FF2B5EF4-FFF2-40B4-BE49-F238E27FC236}">
                <a16:creationId xmlns=""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a:lstStyle/>
          <a:p>
            <a:r>
              <a:rPr lang="en-US"/>
              <a:t>Click icon to add picture</a:t>
            </a:r>
            <a:endParaRPr lang="en-US" dirty="0"/>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2254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C183D7F6-B498-43B3-948B-1728B52AA6E4}">
                <adec:decorative xmlns="" xmlns:adec="http://schemas.microsoft.com/office/drawing/2017/decorative" val="1"/>
              </a:ext>
            </a:extLst>
          </p:cNvPr>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08439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5" name="Date Placeholder 4"/>
          <p:cNvSpPr>
            <a:spLocks noGrp="1"/>
          </p:cNvSpPr>
          <p:nvPr>
            <p:ph type="dt" sz="half" idx="10"/>
          </p:nvPr>
        </p:nvSpPr>
        <p:spPr/>
        <p:txBody>
          <a:bodyPr/>
          <a:lstStyle/>
          <a:p>
            <a:r>
              <a:rPr lang="en-US" dirty="0"/>
              <a:t>20XX</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7918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7898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C183D7F6-B498-43B3-948B-1728B52AA6E4}">
                <adec:decorative xmlns="" xmlns:adec="http://schemas.microsoft.com/office/drawing/2017/decorative" val="1"/>
              </a:ext>
            </a:extLst>
          </p:cNvPr>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ooter Placeholder 9">
            <a:extLst>
              <a:ext uri="{FF2B5EF4-FFF2-40B4-BE49-F238E27FC236}">
                <a16:creationId xmlns=""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r>
              <a:rPr lang="en-US" dirty="0"/>
              <a:t>Sample Footer Text</a:t>
            </a:r>
          </a:p>
        </p:txBody>
      </p:sp>
      <p:sp>
        <p:nvSpPr>
          <p:cNvPr id="8" name="Date Placeholder 7">
            <a:extLst>
              <a:ext uri="{FF2B5EF4-FFF2-40B4-BE49-F238E27FC236}">
                <a16:creationId xmlns=""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dirty="0"/>
              <a:t>20XX</a:t>
            </a:r>
          </a:p>
        </p:txBody>
      </p:sp>
      <p:sp>
        <p:nvSpPr>
          <p:cNvPr id="11" name="Slide Number Placeholder 10">
            <a:extLst>
              <a:ext uri="{FF2B5EF4-FFF2-40B4-BE49-F238E27FC236}">
                <a16:creationId xmlns=""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928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lgn="l"/>
            <a:r>
              <a:rPr lang="en-US" dirty="0"/>
              <a:t>Sample Footer Text</a:t>
            </a:r>
          </a:p>
        </p:txBody>
      </p:sp>
      <p:sp>
        <p:nvSpPr>
          <p:cNvPr id="5" name="Date Placeholder 4"/>
          <p:cNvSpPr>
            <a:spLocks noGrp="1"/>
          </p:cNvSpPr>
          <p:nvPr>
            <p:ph type="dt" sz="half" idx="10"/>
          </p:nvPr>
        </p:nvSpPr>
        <p:spPr/>
        <p:txBody>
          <a:bodyPr/>
          <a:lstStyle/>
          <a:p>
            <a:r>
              <a:rPr lang="en-US" dirty="0"/>
              <a:t>20XX</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650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6926BD44-2224-46FF-A4E7-9C9FFE19726B}"/>
              </a:ext>
            </a:extLst>
          </p:cNvPr>
          <p:cNvSpPr>
            <a:spLocks noGrp="1"/>
          </p:cNvSpPr>
          <p:nvPr>
            <p:ph type="title"/>
          </p:nvPr>
        </p:nvSpPr>
        <p:spPr>
          <a:xfrm>
            <a:off x="581192" y="702155"/>
            <a:ext cx="3424138" cy="1500131"/>
          </a:xfrm>
        </p:spPr>
        <p:txBody>
          <a:bodyPr/>
          <a:lstStyle>
            <a:lvl1pPr>
              <a:defRPr/>
            </a:lvl1pPr>
          </a:lstStyle>
          <a:p>
            <a:r>
              <a:rPr lang="en-US"/>
              <a:t>Click to edit Master title style</a:t>
            </a:r>
            <a:endParaRPr lang="en-US" dirty="0"/>
          </a:p>
        </p:txBody>
      </p:sp>
      <p:sp>
        <p:nvSpPr>
          <p:cNvPr id="6" name="Content Placeholder 5">
            <a:extLst>
              <a:ext uri="{FF2B5EF4-FFF2-40B4-BE49-F238E27FC236}">
                <a16:creationId xmlns="" xmlns:a16="http://schemas.microsoft.com/office/drawing/2014/main" id="{728249B4-F572-49E8-9B53-CB4E629EB93F}"/>
              </a:ext>
            </a:extLst>
          </p:cNvPr>
          <p:cNvSpPr>
            <a:spLocks noGrp="1"/>
          </p:cNvSpPr>
          <p:nvPr>
            <p:ph idx="1"/>
          </p:nvPr>
        </p:nvSpPr>
        <p:spPr>
          <a:xfrm>
            <a:off x="581193" y="2414788"/>
            <a:ext cx="3424138" cy="3975776"/>
          </a:xfrm>
        </p:spPr>
        <p:txBody>
          <a:bodyPr/>
          <a:lstStyle>
            <a:lvl1pPr marL="0" indent="0">
              <a:buNone/>
              <a:defRPr/>
            </a:lvl1pPr>
          </a:lstStyle>
          <a:p>
            <a:pPr lvl="0"/>
            <a:r>
              <a:rPr lang="en-US"/>
              <a:t>Click to edit Master text styles</a:t>
            </a:r>
          </a:p>
        </p:txBody>
      </p:sp>
      <p:sp>
        <p:nvSpPr>
          <p:cNvPr id="10" name="Picture Placeholder 9">
            <a:extLst>
              <a:ext uri="{FF2B5EF4-FFF2-40B4-BE49-F238E27FC236}">
                <a16:creationId xmlns=""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897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F9CC542F-D03C-4537-9B6E-7F653B651524}"/>
              </a:ext>
            </a:extLst>
          </p:cNvPr>
          <p:cNvSpPr>
            <a:spLocks noGrp="1"/>
          </p:cNvSpPr>
          <p:nvPr>
            <p:ph type="title"/>
          </p:nvPr>
        </p:nvSpPr>
        <p:spPr>
          <a:xfrm>
            <a:off x="581192" y="730730"/>
            <a:ext cx="3475915" cy="1478341"/>
          </a:xfrm>
        </p:spPr>
        <p:txBody>
          <a:bodyPr>
            <a:normAutofit/>
          </a:bodyPr>
          <a:lstStyle/>
          <a:p>
            <a:r>
              <a:rPr lang="en-US">
                <a:solidFill>
                  <a:schemeClr val="tx2"/>
                </a:solidFill>
              </a:rPr>
              <a:t>Click to edit Master title style</a:t>
            </a:r>
            <a:endParaRPr lang="en-US" dirty="0">
              <a:solidFill>
                <a:schemeClr val="tx2"/>
              </a:solidFill>
            </a:endParaRPr>
          </a:p>
        </p:txBody>
      </p:sp>
      <p:sp>
        <p:nvSpPr>
          <p:cNvPr id="6" name="Content Placeholder 2" descr="Tag=AccentColor&#10;Flavor=Light&#10;Target=Bullets">
            <a:extLst>
              <a:ext uri="{FF2B5EF4-FFF2-40B4-BE49-F238E27FC236}">
                <a16:creationId xmlns="" xmlns:a16="http://schemas.microsoft.com/office/drawing/2014/main" id="{C768CCB8-0718-4D4E-8EE1-1D287550057B}"/>
              </a:ext>
            </a:extLst>
          </p:cNvPr>
          <p:cNvSpPr>
            <a:spLocks noGrp="1"/>
          </p:cNvSpPr>
          <p:nvPr>
            <p:ph idx="1"/>
          </p:nvPr>
        </p:nvSpPr>
        <p:spPr>
          <a:xfrm>
            <a:off x="581192" y="2180496"/>
            <a:ext cx="3475915" cy="3678303"/>
          </a:xfrm>
        </p:spPr>
        <p:txBody>
          <a:bodyPr>
            <a:normAutofit/>
          </a:bodyPr>
          <a:lstStyle>
            <a:lvl1pPr marL="0" indent="0">
              <a:buNone/>
              <a:defRPr/>
            </a:lvl1pPr>
          </a:lstStyle>
          <a:p>
            <a:pPr lvl="0"/>
            <a:r>
              <a:rPr lang="en-US"/>
              <a:t>Click to edit Master text styles</a:t>
            </a:r>
          </a:p>
        </p:txBody>
      </p:sp>
      <p:sp>
        <p:nvSpPr>
          <p:cNvPr id="11" name="Picture Placeholder 10">
            <a:extLst>
              <a:ext uri="{FF2B5EF4-FFF2-40B4-BE49-F238E27FC236}">
                <a16:creationId xmlns=""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a:lstStyle/>
          <a:p>
            <a:r>
              <a:rPr lang="en-US"/>
              <a:t>Click icon to add picture</a:t>
            </a:r>
            <a:endParaRPr lang="en-US" dirty="0"/>
          </a:p>
        </p:txBody>
      </p:sp>
      <p:sp>
        <p:nvSpPr>
          <p:cNvPr id="12" name="Picture Placeholder 10">
            <a:extLst>
              <a:ext uri="{FF2B5EF4-FFF2-40B4-BE49-F238E27FC236}">
                <a16:creationId xmlns=""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a:lstStyle/>
          <a:p>
            <a:r>
              <a:rPr lang="en-US"/>
              <a:t>Click icon to add picture</a:t>
            </a:r>
            <a:endParaRPr lang="en-US" dirty="0"/>
          </a:p>
        </p:txBody>
      </p:sp>
      <p:sp>
        <p:nvSpPr>
          <p:cNvPr id="13" name="Picture Placeholder 10">
            <a:extLst>
              <a:ext uri="{FF2B5EF4-FFF2-40B4-BE49-F238E27FC236}">
                <a16:creationId xmlns=""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4943644"/>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6E787D40-90B5-470E-95A2-784F1CB479C9}"/>
              </a:ext>
            </a:extLst>
          </p:cNvPr>
          <p:cNvSpPr>
            <a:spLocks noGrp="1"/>
          </p:cNvSpPr>
          <p:nvPr>
            <p:ph type="ctrTitle"/>
          </p:nvPr>
        </p:nvSpPr>
        <p:spPr>
          <a:xfrm>
            <a:off x="581191" y="4322102"/>
            <a:ext cx="10993549" cy="1153609"/>
          </a:xfrm>
        </p:spPr>
        <p:txBody>
          <a:bodyPr/>
          <a:lstStyle/>
          <a:p>
            <a:r>
              <a:rPr lang="en-US"/>
              <a:t>Click to edit Master title style</a:t>
            </a:r>
            <a:endParaRPr lang="en-US" dirty="0"/>
          </a:p>
        </p:txBody>
      </p:sp>
      <p:sp>
        <p:nvSpPr>
          <p:cNvPr id="6" name="Subtitle 2">
            <a:extLst>
              <a:ext uri="{FF2B5EF4-FFF2-40B4-BE49-F238E27FC236}">
                <a16:creationId xmlns="" xmlns:a16="http://schemas.microsoft.com/office/drawing/2014/main" id="{DDD90A03-8871-46F6-B527-27A279CAF3FE}"/>
              </a:ext>
            </a:extLst>
          </p:cNvPr>
          <p:cNvSpPr>
            <a:spLocks noGrp="1"/>
          </p:cNvSpPr>
          <p:nvPr>
            <p:ph type="subTitle" idx="1"/>
          </p:nvPr>
        </p:nvSpPr>
        <p:spPr>
          <a:xfrm>
            <a:off x="581194" y="5475712"/>
            <a:ext cx="10993546" cy="590321"/>
          </a:xfrm>
        </p:spPr>
        <p:txBody>
          <a:bodyPr/>
          <a:lstStyle>
            <a:lvl1pPr marL="0" indent="0">
              <a:buNone/>
              <a:defRPr/>
            </a:lvl1pPr>
          </a:lstStyle>
          <a:p>
            <a:r>
              <a:rPr lang="en-US"/>
              <a:t>Click to edit Master subtitle style</a:t>
            </a:r>
            <a:endParaRPr lang="en-US" dirty="0"/>
          </a:p>
        </p:txBody>
      </p:sp>
      <p:sp>
        <p:nvSpPr>
          <p:cNvPr id="9" name="Picture Placeholder 8">
            <a:extLst>
              <a:ext uri="{FF2B5EF4-FFF2-40B4-BE49-F238E27FC236}">
                <a16:creationId xmlns=""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51850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0"/>
            <a:ext cx="11029616" cy="987552"/>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 xmlns:a16="http://schemas.microsoft.com/office/drawing/2014/main" id="{1356D3B5-6063-4A89-B88F-9D3043916FF8}"/>
              </a:ext>
            </a:extLst>
          </p:cNvPr>
          <p:cNvSpPr>
            <a:spLocks noGrp="1"/>
          </p:cNvSpPr>
          <p:nvPr>
            <p:ph type="ftr" sz="quarter" idx="11"/>
          </p:nvPr>
        </p:nvSpPr>
        <p:spPr/>
        <p:txBody>
          <a:bodyPr/>
          <a:lstStyle/>
          <a:p>
            <a:r>
              <a:rPr lang="en-US" dirty="0"/>
              <a:t>Sample Footer Text</a:t>
            </a:r>
          </a:p>
        </p:txBody>
      </p:sp>
      <p:sp>
        <p:nvSpPr>
          <p:cNvPr id="8" name="Date Placeholder 7">
            <a:extLst>
              <a:ext uri="{FF2B5EF4-FFF2-40B4-BE49-F238E27FC236}">
                <a16:creationId xmlns="" xmlns:a16="http://schemas.microsoft.com/office/drawing/2014/main" id="{770E6237-3456-439F-802D-3BA93FC7E3E5}"/>
              </a:ext>
            </a:extLst>
          </p:cNvPr>
          <p:cNvSpPr>
            <a:spLocks noGrp="1"/>
          </p:cNvSpPr>
          <p:nvPr>
            <p:ph type="dt" sz="half" idx="10"/>
          </p:nvPr>
        </p:nvSpPr>
        <p:spPr/>
        <p:txBody>
          <a:bodyPr/>
          <a:lstStyle/>
          <a:p>
            <a:r>
              <a:rPr lang="en-US" dirty="0"/>
              <a:t>20XX</a:t>
            </a:r>
          </a:p>
        </p:txBody>
      </p:sp>
      <p:sp>
        <p:nvSpPr>
          <p:cNvPr id="10" name="Slide Number Placeholder 9">
            <a:extLst>
              <a:ext uri="{FF2B5EF4-FFF2-40B4-BE49-F238E27FC236}">
                <a16:creationId xmlns=""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688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 xmlns:a16="http://schemas.microsoft.com/office/drawing/2014/main" id="{19AD7E45-24A5-4020-858E-57CFA0955730}"/>
              </a:ext>
            </a:extLst>
          </p:cNvPr>
          <p:cNvSpPr>
            <a:spLocks noGrp="1"/>
          </p:cNvSpPr>
          <p:nvPr>
            <p:ph type="ctrTitle"/>
          </p:nvPr>
        </p:nvSpPr>
        <p:spPr>
          <a:xfrm>
            <a:off x="581191" y="1020431"/>
            <a:ext cx="10993549" cy="1475013"/>
          </a:xfrm>
        </p:spPr>
        <p:txBody>
          <a:bodyPr/>
          <a:lstStyle/>
          <a:p>
            <a:r>
              <a:rPr lang="en-US"/>
              <a:t>Click to edit Master title style</a:t>
            </a:r>
            <a:endParaRPr lang="en-US" dirty="0"/>
          </a:p>
        </p:txBody>
      </p:sp>
      <p:sp>
        <p:nvSpPr>
          <p:cNvPr id="6" name="Subtitle 2">
            <a:extLst>
              <a:ext uri="{FF2B5EF4-FFF2-40B4-BE49-F238E27FC236}">
                <a16:creationId xmlns="" xmlns:a16="http://schemas.microsoft.com/office/drawing/2014/main" id="{9C213B6D-04F4-4E9D-AD86-E50884CB4CB3}"/>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10" name="Picture Placeholder 9">
            <a:extLst>
              <a:ext uri="{FF2B5EF4-FFF2-40B4-BE49-F238E27FC236}">
                <a16:creationId xmlns=""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785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15" name="SmartArt Placeholder 14">
            <a:extLst>
              <a:ext uri="{FF2B5EF4-FFF2-40B4-BE49-F238E27FC236}">
                <a16:creationId xmlns=""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a:lstStyle/>
          <a:p>
            <a:r>
              <a:rPr lang="en-US"/>
              <a:t>Click icon to add SmartArt graphic</a:t>
            </a:r>
            <a:endParaRPr lang="en-US" dirty="0"/>
          </a:p>
        </p:txBody>
      </p:sp>
      <p:sp>
        <p:nvSpPr>
          <p:cNvPr id="16" name="SmartArt Placeholder 14">
            <a:extLst>
              <a:ext uri="{FF2B5EF4-FFF2-40B4-BE49-F238E27FC236}">
                <a16:creationId xmlns=""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a:lstStyle/>
          <a:p>
            <a:r>
              <a:rPr lang="en-US"/>
              <a:t>Click icon to add SmartArt graphic</a:t>
            </a:r>
            <a:endParaRPr lang="en-US" dirty="0"/>
          </a:p>
        </p:txBody>
      </p:sp>
      <p:sp>
        <p:nvSpPr>
          <p:cNvPr id="17" name="SmartArt Placeholder 14">
            <a:extLst>
              <a:ext uri="{FF2B5EF4-FFF2-40B4-BE49-F238E27FC236}">
                <a16:creationId xmlns=""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a:lstStyle/>
          <a:p>
            <a:r>
              <a:rPr lang="en-US"/>
              <a:t>Click icon to add SmartArt graphic</a:t>
            </a:r>
            <a:endParaRPr lang="en-US" dirty="0"/>
          </a:p>
        </p:txBody>
      </p:sp>
      <p:sp>
        <p:nvSpPr>
          <p:cNvPr id="18" name="SmartArt Placeholder 14">
            <a:extLst>
              <a:ext uri="{FF2B5EF4-FFF2-40B4-BE49-F238E27FC236}">
                <a16:creationId xmlns=""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a:lstStyle/>
          <a:p>
            <a:r>
              <a:rPr lang="en-US"/>
              <a:t>Click icon to add SmartArt graphic</a:t>
            </a:r>
            <a:endParaRPr lang="en-US" dirty="0"/>
          </a:p>
        </p:txBody>
      </p:sp>
      <p:sp>
        <p:nvSpPr>
          <p:cNvPr id="20" name="Text Placeholder 19">
            <a:extLst>
              <a:ext uri="{FF2B5EF4-FFF2-40B4-BE49-F238E27FC236}">
                <a16:creationId xmlns=""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2" name="Text Placeholder 21">
            <a:extLst>
              <a:ext uri="{FF2B5EF4-FFF2-40B4-BE49-F238E27FC236}">
                <a16:creationId xmlns=""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3" name="Text Placeholder 19">
            <a:extLst>
              <a:ext uri="{FF2B5EF4-FFF2-40B4-BE49-F238E27FC236}">
                <a16:creationId xmlns=""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4" name="Text Placeholder 21">
            <a:extLst>
              <a:ext uri="{FF2B5EF4-FFF2-40B4-BE49-F238E27FC236}">
                <a16:creationId xmlns=""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5" name="Text Placeholder 19">
            <a:extLst>
              <a:ext uri="{FF2B5EF4-FFF2-40B4-BE49-F238E27FC236}">
                <a16:creationId xmlns=""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6" name="Text Placeholder 21">
            <a:extLst>
              <a:ext uri="{FF2B5EF4-FFF2-40B4-BE49-F238E27FC236}">
                <a16:creationId xmlns=""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7" name="Text Placeholder 19">
            <a:extLst>
              <a:ext uri="{FF2B5EF4-FFF2-40B4-BE49-F238E27FC236}">
                <a16:creationId xmlns=""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8" name="Text Placeholder 21">
            <a:extLst>
              <a:ext uri="{FF2B5EF4-FFF2-40B4-BE49-F238E27FC236}">
                <a16:creationId xmlns=""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4" name="Footer Placeholder 3"/>
          <p:cNvSpPr>
            <a:spLocks noGrp="1"/>
          </p:cNvSpPr>
          <p:nvPr>
            <p:ph type="ftr" sz="quarter" idx="11"/>
          </p:nvPr>
        </p:nvSpPr>
        <p:spPr/>
        <p:txBody>
          <a:bodyPr/>
          <a:lstStyle/>
          <a:p>
            <a:r>
              <a:rPr lang="en-US" dirty="0"/>
              <a:t>Sample Footer Text</a:t>
            </a:r>
          </a:p>
        </p:txBody>
      </p:sp>
      <p:sp>
        <p:nvSpPr>
          <p:cNvPr id="3" name="Date Placeholder 2"/>
          <p:cNvSpPr>
            <a:spLocks noGrp="1"/>
          </p:cNvSpPr>
          <p:nvPr>
            <p:ph type="dt" sz="half" idx="10"/>
          </p:nvPr>
        </p:nvSpPr>
        <p:spPr/>
        <p:txBody>
          <a:bodyPr/>
          <a:lstStyle/>
          <a:p>
            <a:r>
              <a:rPr lang="en-US" dirty="0"/>
              <a:t>20XX</a:t>
            </a:r>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26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p>
            <a:r>
              <a:rPr lang="en-US" dirty="0"/>
              <a:t>20XX</a:t>
            </a:r>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428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3200400"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2343"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412341"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 xmlns:a16="http://schemas.microsoft.com/office/drawing/2014/main" id="{4F00371C-297D-40EF-8A7B-A4A10A3E0F58}"/>
              </a:ext>
            </a:extLst>
          </p:cNvPr>
          <p:cNvSpPr>
            <a:spLocks noGrp="1"/>
          </p:cNvSpPr>
          <p:nvPr>
            <p:ph type="body" sz="quarter" idx="13"/>
          </p:nvPr>
        </p:nvSpPr>
        <p:spPr>
          <a:xfrm>
            <a:off x="8243499"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11" name="Content Placeholder 5">
            <a:extLst>
              <a:ext uri="{FF2B5EF4-FFF2-40B4-BE49-F238E27FC236}">
                <a16:creationId xmlns="" xmlns:a16="http://schemas.microsoft.com/office/drawing/2014/main" id="{54C654D6-9180-439B-AA80-A486173B740A}"/>
              </a:ext>
            </a:extLst>
          </p:cNvPr>
          <p:cNvSpPr>
            <a:spLocks noGrp="1"/>
          </p:cNvSpPr>
          <p:nvPr>
            <p:ph sz="quarter" idx="14"/>
          </p:nvPr>
        </p:nvSpPr>
        <p:spPr>
          <a:xfrm>
            <a:off x="8243497"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p>
            <a:r>
              <a:rPr lang="en-US" dirty="0"/>
              <a:t>20XX</a:t>
            </a:r>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973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 xmlns:a16="http://schemas.microsoft.com/office/drawing/2014/main" id="{DA78C165-B12A-4B46-AC7E-8E730F42CBBA}"/>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15F2DE1-F272-49DD-84C1-C2FB82B723E3}"/>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D20BB053-86D6-405E-A719-7B6EF23E7207}"/>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dirty="0"/>
              <a:t>20XX</a:t>
            </a:r>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US" dirty="0"/>
              <a:t>Sample Footer Text</a:t>
            </a:r>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17929212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80" r:id="rId4"/>
    <p:sldLayoutId id="2147483764" r:id="rId5"/>
    <p:sldLayoutId id="2147483783" r:id="rId6"/>
    <p:sldLayoutId id="2147483784" r:id="rId7"/>
    <p:sldLayoutId id="2147483767" r:id="rId8"/>
    <p:sldLayoutId id="2147483782" r:id="rId9"/>
    <p:sldLayoutId id="2147483778" r:id="rId10"/>
    <p:sldLayoutId id="2147483779" r:id="rId11"/>
    <p:sldLayoutId id="2147483765" r:id="rId12"/>
    <p:sldLayoutId id="2147483766" r:id="rId13"/>
    <p:sldLayoutId id="2147483769" r:id="rId14"/>
    <p:sldLayoutId id="2147483770" r:id="rId15"/>
    <p:sldLayoutId id="2147483771" r:id="rId16"/>
  </p:sldLayoutIdLst>
  <p:hf hdr="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xml"/><Relationship Id="rId4" Type="http://schemas.openxmlformats.org/officeDocument/2006/relationships/image" Target="../media/image50.png"/></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ilo.org/ankara/conventions-ratified-by-turkey/WCMS_377304/lang--tr/index.htm" TargetMode="External"/><Relationship Id="rId2" Type="http://schemas.openxmlformats.org/officeDocument/2006/relationships/hyperlink" Target="https://www.ilo.org/ankara/conventions-ratified-by-turkey/WCMS_377299/lang--tr/index.htm" TargetMode="External"/><Relationship Id="rId1" Type="http://schemas.openxmlformats.org/officeDocument/2006/relationships/slideLayout" Target="../slideLayouts/slideLayout5.xml"/><Relationship Id="rId4" Type="http://schemas.openxmlformats.org/officeDocument/2006/relationships/hyperlink" Target="https://www.ilo.org/ankara/conventions-ratified-by-turkey/WCMS_377312/lang--tr/index.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359453A-78E9-42AE-AE23-C9D218CBC378}"/>
              </a:ext>
            </a:extLst>
          </p:cNvPr>
          <p:cNvSpPr>
            <a:spLocks noGrp="1"/>
          </p:cNvSpPr>
          <p:nvPr>
            <p:ph type="ctrTitle"/>
          </p:nvPr>
        </p:nvSpPr>
        <p:spPr>
          <a:xfrm>
            <a:off x="719915" y="560619"/>
            <a:ext cx="10993549" cy="1702528"/>
          </a:xfrm>
        </p:spPr>
        <p:txBody>
          <a:bodyPr>
            <a:normAutofit fontScale="90000"/>
          </a:bodyPr>
          <a:lstStyle/>
          <a:p>
            <a:pPr algn="ctr"/>
            <a:r>
              <a:rPr lang="tr-TR" b="1" dirty="0">
                <a:effectLst>
                  <a:outerShdw blurRad="38100" dist="38100" dir="2700000" algn="tl">
                    <a:srgbClr val="000000">
                      <a:alpha val="43137"/>
                    </a:srgbClr>
                  </a:outerShdw>
                </a:effectLst>
              </a:rPr>
              <a:t>Laboratuvar Tıbbında </a:t>
            </a:r>
            <a:r>
              <a:rPr lang="tr-TR" b="1" dirty="0" err="1">
                <a:effectLst>
                  <a:outerShdw blurRad="38100" dist="38100" dir="2700000" algn="tl">
                    <a:srgbClr val="000000">
                      <a:alpha val="43137"/>
                    </a:srgbClr>
                  </a:outerShdw>
                </a:effectLst>
              </a:rPr>
              <a:t>Preanalitik</a:t>
            </a:r>
            <a:r>
              <a:rPr lang="tr-TR" b="1" dirty="0">
                <a:effectLst>
                  <a:outerShdw blurRad="38100" dist="38100" dir="2700000" algn="tl">
                    <a:srgbClr val="000000">
                      <a:alpha val="43137"/>
                    </a:srgbClr>
                  </a:outerShdw>
                </a:effectLst>
              </a:rPr>
              <a:t> Evreden Kaynaklı Mesleksel Hastalıklar, </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Problemler ve Çözümleri </a:t>
            </a:r>
            <a:br>
              <a:rPr lang="tr-TR" b="1" dirty="0">
                <a:effectLst>
                  <a:outerShdw blurRad="38100" dist="38100" dir="2700000" algn="tl">
                    <a:srgbClr val="000000">
                      <a:alpha val="43137"/>
                    </a:srgbClr>
                  </a:outerShdw>
                </a:effectLst>
              </a:rPr>
            </a:br>
            <a:r>
              <a:rPr lang="tr-TR" sz="2700" b="1" dirty="0">
                <a:effectLst>
                  <a:outerShdw blurRad="38100" dist="38100" dir="2700000" algn="tl">
                    <a:srgbClr val="000000">
                      <a:alpha val="43137"/>
                    </a:srgbClr>
                  </a:outerShdw>
                </a:effectLst>
              </a:rPr>
              <a:t>TBD-BD </a:t>
            </a:r>
            <a:r>
              <a:rPr lang="tr-TR" sz="2700" b="1" dirty="0" err="1">
                <a:effectLst>
                  <a:outerShdw blurRad="38100" dist="38100" dir="2700000" algn="tl">
                    <a:srgbClr val="000000">
                      <a:alpha val="43137"/>
                    </a:srgbClr>
                  </a:outerShdw>
                </a:effectLst>
              </a:rPr>
              <a:t>Preanalitik</a:t>
            </a:r>
            <a:r>
              <a:rPr lang="tr-TR" sz="2700" b="1" dirty="0">
                <a:effectLst>
                  <a:outerShdw blurRad="38100" dist="38100" dir="2700000" algn="tl">
                    <a:srgbClr val="000000">
                      <a:alpha val="43137"/>
                    </a:srgbClr>
                  </a:outerShdw>
                </a:effectLst>
              </a:rPr>
              <a:t> Evre Sempozyumu 23 Şubat 2022, Ankara</a:t>
            </a:r>
            <a:endParaRPr lang="en-US" b="1" dirty="0">
              <a:effectLst>
                <a:outerShdw blurRad="38100" dist="38100" dir="2700000" algn="tl">
                  <a:srgbClr val="000000">
                    <a:alpha val="43137"/>
                  </a:srgbClr>
                </a:outerShdw>
              </a:effectLst>
            </a:endParaRPr>
          </a:p>
        </p:txBody>
      </p:sp>
      <p:sp>
        <p:nvSpPr>
          <p:cNvPr id="5" name="Subtitle 4">
            <a:extLst>
              <a:ext uri="{FF2B5EF4-FFF2-40B4-BE49-F238E27FC236}">
                <a16:creationId xmlns="" xmlns:a16="http://schemas.microsoft.com/office/drawing/2014/main" id="{639AF166-E191-409C-98AE-C2A47C576895}"/>
              </a:ext>
            </a:extLst>
          </p:cNvPr>
          <p:cNvSpPr>
            <a:spLocks noGrp="1"/>
          </p:cNvSpPr>
          <p:nvPr>
            <p:ph type="subTitle" idx="1"/>
          </p:nvPr>
        </p:nvSpPr>
        <p:spPr>
          <a:xfrm>
            <a:off x="448056" y="2904565"/>
            <a:ext cx="10993546" cy="613067"/>
          </a:xfrm>
        </p:spPr>
        <p:txBody>
          <a:bodyPr>
            <a:noAutofit/>
          </a:bodyPr>
          <a:lstStyle/>
          <a:p>
            <a:pPr algn="ctr"/>
            <a:r>
              <a:rPr lang="tr-TR" sz="2400" b="1" dirty="0" smtClean="0">
                <a:effectLst>
                  <a:outerShdw blurRad="38100" dist="38100" dir="2700000" algn="tl">
                    <a:srgbClr val="000000">
                      <a:alpha val="43137"/>
                    </a:srgbClr>
                  </a:outerShdw>
                </a:effectLst>
              </a:rPr>
              <a:t>Dr</a:t>
            </a:r>
            <a:r>
              <a:rPr lang="tr-TR" sz="2400" b="1" dirty="0">
                <a:effectLst>
                  <a:outerShdw blurRad="38100" dist="38100" dir="2700000" algn="tl">
                    <a:srgbClr val="000000">
                      <a:alpha val="43137"/>
                    </a:srgbClr>
                  </a:outerShdw>
                </a:effectLst>
              </a:rPr>
              <a:t>. Çiğdem Sönmez  </a:t>
            </a:r>
          </a:p>
          <a:p>
            <a:pPr algn="ctr"/>
            <a:r>
              <a:rPr lang="tr-TR" sz="2400" b="1" dirty="0">
                <a:effectLst>
                  <a:outerShdw blurRad="38100" dist="38100" dir="2700000" algn="tl">
                    <a:srgbClr val="000000">
                      <a:alpha val="43137"/>
                    </a:srgbClr>
                  </a:outerShdw>
                </a:effectLst>
              </a:rPr>
              <a:t>SBÜ. Dr. Abdurrahman </a:t>
            </a:r>
            <a:r>
              <a:rPr lang="tr-TR" sz="2400" b="1" dirty="0" err="1">
                <a:effectLst>
                  <a:outerShdw blurRad="38100" dist="38100" dir="2700000" algn="tl">
                    <a:srgbClr val="000000">
                      <a:alpha val="43137"/>
                    </a:srgbClr>
                  </a:outerShdw>
                </a:effectLst>
              </a:rPr>
              <a:t>Yurtarslan</a:t>
            </a:r>
            <a:r>
              <a:rPr lang="tr-TR" sz="2400" b="1" dirty="0">
                <a:effectLst>
                  <a:outerShdw blurRad="38100" dist="38100" dir="2700000" algn="tl">
                    <a:srgbClr val="000000">
                      <a:alpha val="43137"/>
                    </a:srgbClr>
                  </a:outerShdw>
                </a:effectLst>
              </a:rPr>
              <a:t> Onkoloji EAH Hematoloji Laboratuvarı </a:t>
            </a:r>
          </a:p>
        </p:txBody>
      </p:sp>
      <p:pic>
        <p:nvPicPr>
          <p:cNvPr id="8" name="Picture Placeholder 7" descr="Medical equipment with a stethoscope">
            <a:extLst>
              <a:ext uri="{FF2B5EF4-FFF2-40B4-BE49-F238E27FC236}">
                <a16:creationId xmlns="" xmlns:a16="http://schemas.microsoft.com/office/drawing/2014/main" id="{D9011B7D-CD6B-49C3-8163-9672E7B5EB9C}"/>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448056" y="3792070"/>
            <a:ext cx="11265408" cy="2599585"/>
          </a:xfrm>
        </p:spPr>
      </p:pic>
      <p:sp>
        <p:nvSpPr>
          <p:cNvPr id="6" name="TextBox 5">
            <a:extLst>
              <a:ext uri="{FF2B5EF4-FFF2-40B4-BE49-F238E27FC236}">
                <a16:creationId xmlns="" xmlns:a16="http://schemas.microsoft.com/office/drawing/2014/main" id="{CCE5C2F8-DB63-4F51-A0E1-63706806FF98}"/>
              </a:ext>
            </a:extLst>
          </p:cNvPr>
          <p:cNvSpPr txBox="1"/>
          <p:nvPr/>
        </p:nvSpPr>
        <p:spPr>
          <a:xfrm>
            <a:off x="8011085" y="6472298"/>
            <a:ext cx="4180915" cy="369332"/>
          </a:xfrm>
          <a:prstGeom prst="rect">
            <a:avLst/>
          </a:prstGeom>
          <a:noFill/>
        </p:spPr>
        <p:txBody>
          <a:bodyPr wrap="square">
            <a:spAutoFit/>
          </a:bodyPr>
          <a:lstStyle/>
          <a:p>
            <a:r>
              <a:rPr lang="tr-TR" dirty="0"/>
              <a:t>TBD-BD </a:t>
            </a:r>
            <a:r>
              <a:rPr lang="tr-TR" dirty="0" err="1"/>
              <a:t>Preanalitik</a:t>
            </a:r>
            <a:r>
              <a:rPr lang="tr-TR" dirty="0"/>
              <a:t> Evre Sempozyumu</a:t>
            </a:r>
          </a:p>
        </p:txBody>
      </p:sp>
    </p:spTree>
    <p:extLst>
      <p:ext uri="{BB962C8B-B14F-4D97-AF65-F5344CB8AC3E}">
        <p14:creationId xmlns:p14="http://schemas.microsoft.com/office/powerpoint/2010/main" val="1039759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46721" y="233978"/>
            <a:ext cx="11029616" cy="987552"/>
          </a:xfrm>
        </p:spPr>
        <p:txBody>
          <a:bodyPr/>
          <a:lstStyle/>
          <a:p>
            <a:r>
              <a:rPr lang="tr-TR" dirty="0"/>
              <a:t>Dünya Sağlık Örgütü </a:t>
            </a:r>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10</a:t>
            </a:fld>
            <a:endParaRPr lang="tr-TR"/>
          </a:p>
        </p:txBody>
      </p:sp>
      <p:pic>
        <p:nvPicPr>
          <p:cNvPr id="7" name="Resim 6"/>
          <p:cNvPicPr>
            <a:picLocks noChangeAspect="1"/>
          </p:cNvPicPr>
          <p:nvPr/>
        </p:nvPicPr>
        <p:blipFill>
          <a:blip r:embed="rId2"/>
          <a:stretch>
            <a:fillRect/>
          </a:stretch>
        </p:blipFill>
        <p:spPr>
          <a:xfrm>
            <a:off x="2296489" y="1294606"/>
            <a:ext cx="8136904" cy="5056231"/>
          </a:xfrm>
          <a:prstGeom prst="rect">
            <a:avLst/>
          </a:prstGeom>
        </p:spPr>
      </p:pic>
    </p:spTree>
    <p:extLst>
      <p:ext uri="{BB962C8B-B14F-4D97-AF65-F5344CB8AC3E}">
        <p14:creationId xmlns:p14="http://schemas.microsoft.com/office/powerpoint/2010/main" val="3103514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81192" y="0"/>
            <a:ext cx="8229600" cy="1248817"/>
          </a:xfrm>
        </p:spPr>
        <p:txBody>
          <a:bodyPr>
            <a:normAutofit/>
          </a:bodyPr>
          <a:lstStyle/>
          <a:p>
            <a:r>
              <a:rPr lang="tr-TR" dirty="0"/>
              <a:t>Sağlık çalışanlarında meslek hastalıkları</a:t>
            </a:r>
          </a:p>
        </p:txBody>
      </p:sp>
      <p:sp>
        <p:nvSpPr>
          <p:cNvPr id="3" name="2 İçerik Yer Tutucusu"/>
          <p:cNvSpPr>
            <a:spLocks noGrp="1"/>
          </p:cNvSpPr>
          <p:nvPr>
            <p:ph idx="1"/>
          </p:nvPr>
        </p:nvSpPr>
        <p:spPr/>
        <p:txBody>
          <a:bodyPr>
            <a:noAutofit/>
          </a:bodyPr>
          <a:lstStyle/>
          <a:p>
            <a:r>
              <a:rPr lang="tr-TR" sz="2400" dirty="0"/>
              <a:t>Stres </a:t>
            </a:r>
          </a:p>
          <a:p>
            <a:r>
              <a:rPr lang="tr-TR" sz="2400" dirty="0"/>
              <a:t>Tükenmişlik sendromu </a:t>
            </a:r>
          </a:p>
          <a:p>
            <a:r>
              <a:rPr lang="tr-TR" sz="2400" dirty="0"/>
              <a:t>İş doyumsuzluğu </a:t>
            </a:r>
          </a:p>
          <a:p>
            <a:r>
              <a:rPr lang="tr-TR" sz="2400" dirty="0"/>
              <a:t>Ruh sağlığı sorunları </a:t>
            </a:r>
          </a:p>
          <a:p>
            <a:r>
              <a:rPr lang="tr-TR" sz="2400" dirty="0">
                <a:solidFill>
                  <a:srgbClr val="FF0000"/>
                </a:solidFill>
              </a:rPr>
              <a:t>Bulaşıcı hastalıklar </a:t>
            </a:r>
          </a:p>
          <a:p>
            <a:r>
              <a:rPr lang="tr-TR" sz="2400" dirty="0">
                <a:solidFill>
                  <a:srgbClr val="FF0000"/>
                </a:solidFill>
              </a:rPr>
              <a:t>Ergonomik sorunlar </a:t>
            </a:r>
          </a:p>
          <a:p>
            <a:r>
              <a:rPr lang="tr-TR" sz="2400" dirty="0"/>
              <a:t>Kazalar </a:t>
            </a:r>
          </a:p>
          <a:p>
            <a:r>
              <a:rPr lang="tr-TR" sz="2400" dirty="0"/>
              <a:t>Yaralanmalar</a:t>
            </a:r>
          </a:p>
          <a:p>
            <a:r>
              <a:rPr lang="tr-TR" sz="2400" dirty="0"/>
              <a:t>Radyasyon </a:t>
            </a:r>
          </a:p>
          <a:p>
            <a:r>
              <a:rPr lang="tr-TR" sz="2400" dirty="0"/>
              <a:t>Kimyasal maddeler </a:t>
            </a:r>
          </a:p>
          <a:p>
            <a:endParaRPr lang="tr-TR" sz="2400" dirty="0"/>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11</a:t>
            </a:fld>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81192" y="388874"/>
            <a:ext cx="11029616" cy="987552"/>
          </a:xfrm>
        </p:spPr>
        <p:txBody>
          <a:bodyPr>
            <a:normAutofit/>
          </a:bodyPr>
          <a:lstStyle/>
          <a:p>
            <a:r>
              <a:rPr lang="tr-TR" dirty="0"/>
              <a:t>Psikolojik etkenler ve sonuçları </a:t>
            </a:r>
          </a:p>
        </p:txBody>
      </p:sp>
      <p:sp>
        <p:nvSpPr>
          <p:cNvPr id="3" name="2 İçerik Yer Tutucusu"/>
          <p:cNvSpPr>
            <a:spLocks noGrp="1"/>
          </p:cNvSpPr>
          <p:nvPr>
            <p:ph idx="1"/>
          </p:nvPr>
        </p:nvSpPr>
        <p:spPr>
          <a:xfrm>
            <a:off x="581193" y="2340864"/>
            <a:ext cx="4730396" cy="3634486"/>
          </a:xfrm>
        </p:spPr>
        <p:txBody>
          <a:bodyPr>
            <a:noAutofit/>
          </a:bodyPr>
          <a:lstStyle/>
          <a:p>
            <a:r>
              <a:rPr lang="tr-TR" sz="2400" dirty="0"/>
              <a:t>Uzun süreli çalışma</a:t>
            </a:r>
          </a:p>
          <a:p>
            <a:r>
              <a:rPr lang="tr-TR" sz="2400" dirty="0"/>
              <a:t>Aşırı iş yükü</a:t>
            </a:r>
          </a:p>
          <a:p>
            <a:r>
              <a:rPr lang="tr-TR" sz="2400" dirty="0"/>
              <a:t>Zaman baskısı</a:t>
            </a:r>
          </a:p>
          <a:p>
            <a:r>
              <a:rPr lang="tr-TR" sz="2400" dirty="0"/>
              <a:t>Dinlenme molalarının yetersizliği</a:t>
            </a:r>
          </a:p>
          <a:p>
            <a:r>
              <a:rPr lang="tr-TR" sz="2400" dirty="0"/>
              <a:t>Sürekli ayakta kalma</a:t>
            </a:r>
          </a:p>
          <a:p>
            <a:r>
              <a:rPr lang="tr-TR" sz="2400" dirty="0"/>
              <a:t>Fiziksel olarak kötü iş koşulları</a:t>
            </a:r>
          </a:p>
          <a:p>
            <a:endParaRPr lang="tr-TR" sz="2400" dirty="0"/>
          </a:p>
          <a:p>
            <a:endParaRPr lang="tr-TR" sz="2400" dirty="0"/>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12</a:t>
            </a:fld>
            <a:endParaRPr lang="tr-TR"/>
          </a:p>
        </p:txBody>
      </p:sp>
      <p:sp>
        <p:nvSpPr>
          <p:cNvPr id="6" name="2 İçerik Yer Tutucusu">
            <a:extLst>
              <a:ext uri="{FF2B5EF4-FFF2-40B4-BE49-F238E27FC236}">
                <a16:creationId xmlns="" xmlns:a16="http://schemas.microsoft.com/office/drawing/2014/main" id="{FDAE64E1-D36D-4963-817A-C510EDEED779}"/>
              </a:ext>
            </a:extLst>
          </p:cNvPr>
          <p:cNvSpPr txBox="1">
            <a:spLocks/>
          </p:cNvSpPr>
          <p:nvPr/>
        </p:nvSpPr>
        <p:spPr>
          <a:xfrm>
            <a:off x="6529276" y="2340864"/>
            <a:ext cx="4730396" cy="3634486"/>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tr-TR" sz="2400" dirty="0"/>
              <a:t>Beslenme  düzensizliği</a:t>
            </a:r>
          </a:p>
          <a:p>
            <a:r>
              <a:rPr lang="tr-TR" sz="2400" dirty="0"/>
              <a:t>Uyku bozuklukları</a:t>
            </a:r>
          </a:p>
          <a:p>
            <a:r>
              <a:rPr lang="tr-TR" sz="2400" dirty="0"/>
              <a:t>Zor ve karmaşık görevle </a:t>
            </a:r>
          </a:p>
          <a:p>
            <a:r>
              <a:rPr lang="tr-TR" sz="2400" dirty="0" err="1"/>
              <a:t>Stress</a:t>
            </a:r>
            <a:endParaRPr lang="tr-TR" sz="2400" dirty="0"/>
          </a:p>
          <a:p>
            <a:r>
              <a:rPr lang="tr-TR" sz="2400" dirty="0"/>
              <a:t>İşe gelme isteğinde azalma</a:t>
            </a:r>
          </a:p>
          <a:p>
            <a:r>
              <a:rPr lang="tr-TR" sz="2400" dirty="0"/>
              <a:t>İşe olan ilginin azalması</a:t>
            </a:r>
          </a:p>
          <a:p>
            <a:endParaRPr lang="tr-TR" sz="2400" dirty="0"/>
          </a:p>
          <a:p>
            <a:endParaRPr lang="tr-TR"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DSÖ</a:t>
            </a:r>
          </a:p>
        </p:txBody>
      </p:sp>
      <p:sp>
        <p:nvSpPr>
          <p:cNvPr id="3" name="İçerik Yer Tutucusu 2"/>
          <p:cNvSpPr>
            <a:spLocks noGrp="1"/>
          </p:cNvSpPr>
          <p:nvPr>
            <p:ph idx="1"/>
          </p:nvPr>
        </p:nvSpPr>
        <p:spPr>
          <a:xfrm>
            <a:off x="581192" y="1385845"/>
            <a:ext cx="11029616" cy="4525963"/>
          </a:xfrm>
        </p:spPr>
        <p:txBody>
          <a:bodyPr>
            <a:normAutofit/>
          </a:bodyPr>
          <a:lstStyle/>
          <a:p>
            <a:pPr marL="0" indent="0">
              <a:buNone/>
            </a:pPr>
            <a:r>
              <a:rPr lang="tr-TR" sz="2400" dirty="0"/>
              <a:t>Bulaşıcı  hastalıklar  </a:t>
            </a:r>
          </a:p>
          <a:p>
            <a:pPr algn="just"/>
            <a:r>
              <a:rPr lang="tr-TR" sz="2400" dirty="0"/>
              <a:t>İğne batması yaralanmaları hepatit C, hepatit B ve HIV enfeksiyonlarının sırasıyla %39, %37 ve %4.4'üne katkıda bulunur.</a:t>
            </a:r>
          </a:p>
          <a:p>
            <a:pPr algn="just"/>
            <a:r>
              <a:rPr lang="tr-TR" sz="2400" dirty="0"/>
              <a:t>Dünya genelinde sağlık çalışanları arasında akut hepatit B enfeksiyonu </a:t>
            </a:r>
            <a:r>
              <a:rPr lang="tr-TR" sz="2400" dirty="0" err="1"/>
              <a:t>prevalansı</a:t>
            </a:r>
            <a:r>
              <a:rPr lang="tr-TR" sz="2400" dirty="0"/>
              <a:t> %5,3'tür.</a:t>
            </a:r>
          </a:p>
          <a:p>
            <a:pPr algn="just"/>
            <a:r>
              <a:rPr lang="tr-TR" sz="2400" dirty="0"/>
              <a:t>Düşük ve orta gelirli ülkelerdeki sağlık çalışanlarının yaklaşık %54'ü gizli </a:t>
            </a:r>
            <a:r>
              <a:rPr lang="tr-TR" sz="2400" dirty="0" err="1"/>
              <a:t>Tbc</a:t>
            </a:r>
            <a:r>
              <a:rPr lang="tr-TR" sz="2400" dirty="0"/>
              <a:t> enfeksiyonuna sahiptir.</a:t>
            </a:r>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13</a:t>
            </a:fld>
            <a:endParaRPr lang="tr-TR"/>
          </a:p>
        </p:txBody>
      </p:sp>
    </p:spTree>
    <p:extLst>
      <p:ext uri="{BB962C8B-B14F-4D97-AF65-F5344CB8AC3E}">
        <p14:creationId xmlns:p14="http://schemas.microsoft.com/office/powerpoint/2010/main" val="2263498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DSÖ</a:t>
            </a:r>
          </a:p>
        </p:txBody>
      </p:sp>
      <p:sp>
        <p:nvSpPr>
          <p:cNvPr id="3" name="İçerik Yer Tutucusu 2"/>
          <p:cNvSpPr>
            <a:spLocks noGrp="1"/>
          </p:cNvSpPr>
          <p:nvPr>
            <p:ph idx="1"/>
          </p:nvPr>
        </p:nvSpPr>
        <p:spPr>
          <a:xfrm>
            <a:off x="554870" y="1991240"/>
            <a:ext cx="11029615" cy="1437760"/>
          </a:xfrm>
        </p:spPr>
        <p:txBody>
          <a:bodyPr>
            <a:normAutofit/>
          </a:bodyPr>
          <a:lstStyle/>
          <a:p>
            <a:pPr algn="just"/>
            <a:r>
              <a:rPr lang="tr-TR" sz="2400" dirty="0"/>
              <a:t>İş yükünü ve çalışma süresini optimize ederek, güvenli çalışma ortamı ile düzenli molaları teşvik ederek ve esnek programlara sahip olarak iş yükünü azaltmak için işlerin personel lehine düzenlenmesi </a:t>
            </a:r>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14</a:t>
            </a:fld>
            <a:endParaRPr lang="tr-TR"/>
          </a:p>
        </p:txBody>
      </p:sp>
    </p:spTree>
    <p:extLst>
      <p:ext uri="{BB962C8B-B14F-4D97-AF65-F5344CB8AC3E}">
        <p14:creationId xmlns:p14="http://schemas.microsoft.com/office/powerpoint/2010/main" val="28672409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73616" y="312525"/>
            <a:ext cx="11029616" cy="987552"/>
          </a:xfrm>
        </p:spPr>
        <p:txBody>
          <a:bodyPr/>
          <a:lstStyle/>
          <a:p>
            <a:r>
              <a:rPr lang="tr-TR" dirty="0"/>
              <a:t>Meslek hastalıkları </a:t>
            </a:r>
          </a:p>
        </p:txBody>
      </p:sp>
      <p:sp>
        <p:nvSpPr>
          <p:cNvPr id="3" name="2 İçerik Yer Tutucusu"/>
          <p:cNvSpPr>
            <a:spLocks noGrp="1"/>
          </p:cNvSpPr>
          <p:nvPr>
            <p:ph idx="1"/>
          </p:nvPr>
        </p:nvSpPr>
        <p:spPr>
          <a:xfrm>
            <a:off x="581192" y="2125711"/>
            <a:ext cx="11029615" cy="3634486"/>
          </a:xfrm>
        </p:spPr>
        <p:txBody>
          <a:bodyPr>
            <a:noAutofit/>
          </a:bodyPr>
          <a:lstStyle/>
          <a:p>
            <a:pPr algn="just"/>
            <a:r>
              <a:rPr lang="tr-TR" sz="2400" dirty="0"/>
              <a:t>Eskiden sık olarak görülen “</a:t>
            </a:r>
            <a:r>
              <a:rPr lang="tr-TR" sz="2400" dirty="0" err="1"/>
              <a:t>Pnömokonyoz</a:t>
            </a:r>
            <a:r>
              <a:rPr lang="tr-TR" sz="2400" dirty="0"/>
              <a:t>” ve ağır “Metal zehirlenmeleri” gelişmiş ülkelerin çoğunda başarılı önlemlerle kontrol altına alınmış ve meslek hastalıkları arasında önemini kaybetmiştir. </a:t>
            </a:r>
          </a:p>
          <a:p>
            <a:pPr algn="just"/>
            <a:r>
              <a:rPr lang="tr-TR" sz="2400" dirty="0"/>
              <a:t>Buna karşılık hizmet sektöründeki gelişmeler, büro türü çalışmalar ve özellikle de bilgisayarların günlük yaşamda yaygın şekilde kullanılmaya başlaması sonucunda önceleri çok üzerinde durulmayan yeni bazı meslek hastalıkları ortaya çıkmaya başlamıştır. </a:t>
            </a:r>
          </a:p>
          <a:p>
            <a:pPr algn="just"/>
            <a:r>
              <a:rPr lang="tr-TR" sz="2400" dirty="0"/>
              <a:t>Bu hastalıklar arasında; mesleksel kas ve iskelet sistemi hastalıkları da giderek daha fazla dikkat çekmeye başlamıştır. </a:t>
            </a:r>
          </a:p>
          <a:p>
            <a:pPr algn="just"/>
            <a:r>
              <a:rPr lang="tr-TR" sz="2400" dirty="0"/>
              <a:t>Örneğin ABD’de meslek hastalığı nedeniyle olan tazminat başvurularının %16’sı ve bu nedenle yapılan ödemelerin %34’ü kas-iskelet sistemi hastalıkları nedeniyle olmaktadır.</a:t>
            </a:r>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15</a:t>
            </a:fld>
            <a:endParaRPr lang="tr-TR"/>
          </a:p>
        </p:txBody>
      </p:sp>
    </p:spTree>
    <p:extLst>
      <p:ext uri="{BB962C8B-B14F-4D97-AF65-F5344CB8AC3E}">
        <p14:creationId xmlns:p14="http://schemas.microsoft.com/office/powerpoint/2010/main" val="3793577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Kas iskelet sistemi hastalığı </a:t>
            </a:r>
          </a:p>
        </p:txBody>
      </p:sp>
      <p:sp>
        <p:nvSpPr>
          <p:cNvPr id="3" name="2 İçerik Yer Tutucusu"/>
          <p:cNvSpPr>
            <a:spLocks noGrp="1"/>
          </p:cNvSpPr>
          <p:nvPr>
            <p:ph idx="1"/>
          </p:nvPr>
        </p:nvSpPr>
        <p:spPr/>
        <p:txBody>
          <a:bodyPr>
            <a:normAutofit/>
          </a:bodyPr>
          <a:lstStyle/>
          <a:p>
            <a:pPr algn="just"/>
            <a:r>
              <a:rPr lang="tr-TR" sz="2400" dirty="0"/>
              <a:t>İlk kez 17. yüzyılda </a:t>
            </a:r>
            <a:r>
              <a:rPr lang="tr-TR" sz="2400" dirty="0" err="1"/>
              <a:t>Bernardino</a:t>
            </a:r>
            <a:r>
              <a:rPr lang="tr-TR" sz="2400" dirty="0"/>
              <a:t> </a:t>
            </a:r>
            <a:r>
              <a:rPr lang="tr-TR" sz="2400" dirty="0" err="1"/>
              <a:t>Ramazzini</a:t>
            </a:r>
            <a:r>
              <a:rPr lang="tr-TR" sz="2400" dirty="0"/>
              <a:t> çalışma hayatındaki etkilenmeye bağlı olarak gelişen kas-iskelet sistemi hastalığı konusuna uygun olmayan çalışma koşulları ve vücut </a:t>
            </a:r>
            <a:r>
              <a:rPr lang="tr-TR" sz="2400" dirty="0" err="1"/>
              <a:t>postürü</a:t>
            </a:r>
            <a:r>
              <a:rPr lang="tr-TR" sz="2400" dirty="0"/>
              <a:t> yüzünden sekreterlerde görülen sırt ve bel ağrılarına  dikkat çekmiştir. </a:t>
            </a:r>
          </a:p>
          <a:p>
            <a:pPr algn="just"/>
            <a:r>
              <a:rPr lang="tr-TR" sz="2400" dirty="0"/>
              <a:t>Sonraları süt sağanlar, terziler, ayakkabı yapımcıları gibi bazı mesleklerde çalışanlarda da meslekten kaynaklanan kas ve iskelet sistemi hastalıkları başka bilim adamları tarafından dile getirilmiştir.</a:t>
            </a:r>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16</a:t>
            </a:fld>
            <a:endParaRPr lang="tr-TR"/>
          </a:p>
        </p:txBody>
      </p:sp>
    </p:spTree>
    <p:extLst>
      <p:ext uri="{BB962C8B-B14F-4D97-AF65-F5344CB8AC3E}">
        <p14:creationId xmlns:p14="http://schemas.microsoft.com/office/powerpoint/2010/main" val="3153069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Ergonomik sebep kaynaklı hastalıklar</a:t>
            </a:r>
          </a:p>
        </p:txBody>
      </p:sp>
      <p:sp>
        <p:nvSpPr>
          <p:cNvPr id="3" name="2 İçerik Yer Tutucusu"/>
          <p:cNvSpPr>
            <a:spLocks noGrp="1"/>
          </p:cNvSpPr>
          <p:nvPr>
            <p:ph idx="1"/>
          </p:nvPr>
        </p:nvSpPr>
        <p:spPr/>
        <p:txBody>
          <a:bodyPr>
            <a:normAutofit/>
          </a:bodyPr>
          <a:lstStyle/>
          <a:p>
            <a:r>
              <a:rPr lang="tr-TR" sz="2400" dirty="0"/>
              <a:t>Kas - iskelet sistemi hastalıkları</a:t>
            </a:r>
          </a:p>
          <a:p>
            <a:r>
              <a:rPr lang="tr-TR" sz="2400" dirty="0"/>
              <a:t>Süreli ayakta kalarak çalışma</a:t>
            </a:r>
          </a:p>
          <a:p>
            <a:r>
              <a:rPr lang="tr-TR" sz="2400" dirty="0"/>
              <a:t>Çalışma süresinin uzun olması </a:t>
            </a:r>
          </a:p>
          <a:p>
            <a:r>
              <a:rPr lang="tr-TR" sz="2400" dirty="0"/>
              <a:t>Ağır yük kaldırılması</a:t>
            </a:r>
          </a:p>
          <a:p>
            <a:r>
              <a:rPr lang="tr-TR" sz="2400" dirty="0"/>
              <a:t>Bel  ağrısı, (diğer meslek gruplarına göre en çok sağlık bakımı  verenlerde görülmektedir. yıllık </a:t>
            </a:r>
            <a:r>
              <a:rPr lang="tr-TR" sz="2400" dirty="0" err="1"/>
              <a:t>prevalansı</a:t>
            </a:r>
            <a:r>
              <a:rPr lang="tr-TR" sz="2400" dirty="0"/>
              <a:t> % 77 )</a:t>
            </a:r>
          </a:p>
          <a:p>
            <a:r>
              <a:rPr lang="tr-TR" sz="2400" dirty="0"/>
              <a:t>Varis</a:t>
            </a:r>
          </a:p>
          <a:p>
            <a:endParaRPr lang="tr-TR" sz="2400" dirty="0"/>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17</a:t>
            </a:fld>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Kas iskelet sistemi hastalıkları </a:t>
            </a:r>
          </a:p>
        </p:txBody>
      </p:sp>
      <p:sp>
        <p:nvSpPr>
          <p:cNvPr id="3" name="2 İçerik Yer Tutucusu"/>
          <p:cNvSpPr>
            <a:spLocks noGrp="1"/>
          </p:cNvSpPr>
          <p:nvPr>
            <p:ph idx="1"/>
          </p:nvPr>
        </p:nvSpPr>
        <p:spPr/>
        <p:txBody>
          <a:bodyPr>
            <a:noAutofit/>
          </a:bodyPr>
          <a:lstStyle/>
          <a:p>
            <a:pPr algn="just"/>
            <a:r>
              <a:rPr lang="tr-TR" sz="2400" dirty="0"/>
              <a:t>Bu hastalıkların meydana gelmesi bakımından en önemli iki faktör </a:t>
            </a:r>
          </a:p>
          <a:p>
            <a:pPr lvl="1" algn="just"/>
            <a:r>
              <a:rPr lang="tr-TR" sz="2400" dirty="0"/>
              <a:t>tekrarlayan hareketler ve zorlanmalar (</a:t>
            </a:r>
            <a:r>
              <a:rPr lang="tr-TR" sz="2400" dirty="0" err="1"/>
              <a:t>repetetive</a:t>
            </a:r>
            <a:r>
              <a:rPr lang="tr-TR" sz="2400" dirty="0"/>
              <a:t> </a:t>
            </a:r>
            <a:r>
              <a:rPr lang="tr-TR" sz="2400" dirty="0" err="1"/>
              <a:t>strain</a:t>
            </a:r>
            <a:r>
              <a:rPr lang="tr-TR" sz="2400" dirty="0"/>
              <a:t> </a:t>
            </a:r>
            <a:r>
              <a:rPr lang="tr-TR" sz="2400" dirty="0" err="1"/>
              <a:t>injuries</a:t>
            </a:r>
            <a:r>
              <a:rPr lang="tr-TR" sz="2400" dirty="0"/>
              <a:t>) ile </a:t>
            </a:r>
          </a:p>
          <a:p>
            <a:pPr lvl="1" algn="just"/>
            <a:r>
              <a:rPr lang="tr-TR" sz="2400" dirty="0"/>
              <a:t>birikimli travmalardır (</a:t>
            </a:r>
            <a:r>
              <a:rPr lang="tr-TR" sz="2400" dirty="0" err="1"/>
              <a:t>cumulative</a:t>
            </a:r>
            <a:r>
              <a:rPr lang="tr-TR" sz="2400" dirty="0"/>
              <a:t> </a:t>
            </a:r>
            <a:r>
              <a:rPr lang="tr-TR" sz="2400" dirty="0" err="1"/>
              <a:t>trauma</a:t>
            </a:r>
            <a:r>
              <a:rPr lang="tr-TR" sz="2400" dirty="0"/>
              <a:t> </a:t>
            </a:r>
            <a:r>
              <a:rPr lang="tr-TR" sz="2400" dirty="0" err="1"/>
              <a:t>disorders</a:t>
            </a:r>
            <a:r>
              <a:rPr lang="tr-TR" sz="2400" dirty="0"/>
              <a:t>). </a:t>
            </a:r>
          </a:p>
          <a:p>
            <a:pPr algn="just"/>
            <a:r>
              <a:rPr lang="tr-TR" sz="2400" dirty="0"/>
              <a:t>Tekrarlanan hareketler ve biriken travmalar sonucunda kaslarda, eklemlerde, </a:t>
            </a:r>
            <a:r>
              <a:rPr lang="tr-TR" sz="2400" dirty="0" err="1"/>
              <a:t>tendonlarda</a:t>
            </a:r>
            <a:r>
              <a:rPr lang="tr-TR" sz="2400" dirty="0"/>
              <a:t>, kemik yapılarda değişiklikler olmakta ve bu değişiklikler çeşitli klinik tablolar halinde ortaya çıkmaktadır. </a:t>
            </a:r>
          </a:p>
          <a:p>
            <a:pPr algn="just"/>
            <a:r>
              <a:rPr lang="tr-TR" sz="2400" dirty="0"/>
              <a:t>Bu hastalıklar genellikle uzunca süren çalışma sonucunda meydana gelir. </a:t>
            </a:r>
          </a:p>
          <a:p>
            <a:pPr algn="just"/>
            <a:r>
              <a:rPr lang="tr-TR" sz="2400" dirty="0"/>
              <a:t>Bununla birlikte aşırı zorlanma durumunda daha kısa sürede de gelişebilir.</a:t>
            </a:r>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18</a:t>
            </a:fld>
            <a:endParaRPr lang="tr-TR"/>
          </a:p>
        </p:txBody>
      </p:sp>
    </p:spTree>
    <p:extLst>
      <p:ext uri="{BB962C8B-B14F-4D97-AF65-F5344CB8AC3E}">
        <p14:creationId xmlns:p14="http://schemas.microsoft.com/office/powerpoint/2010/main" val="3583414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Kas iskelet sistemi hastalıkları </a:t>
            </a:r>
          </a:p>
        </p:txBody>
      </p:sp>
      <p:sp>
        <p:nvSpPr>
          <p:cNvPr id="3" name="2 İçerik Yer Tutucusu"/>
          <p:cNvSpPr>
            <a:spLocks noGrp="1"/>
          </p:cNvSpPr>
          <p:nvPr>
            <p:ph idx="1"/>
          </p:nvPr>
        </p:nvSpPr>
        <p:spPr/>
        <p:txBody>
          <a:bodyPr>
            <a:normAutofit/>
          </a:bodyPr>
          <a:lstStyle/>
          <a:p>
            <a:pPr marL="0" indent="0">
              <a:buNone/>
            </a:pPr>
            <a:r>
              <a:rPr lang="tr-TR" sz="2400" dirty="0"/>
              <a:t>Mesleksel kas-iskelet sistemi hastalıkları klinik olarak üç evreye ayrılmaktadır: </a:t>
            </a:r>
          </a:p>
          <a:p>
            <a:r>
              <a:rPr lang="tr-TR" sz="2400" b="1" dirty="0"/>
              <a:t>Erken Evre: </a:t>
            </a:r>
            <a:r>
              <a:rPr lang="tr-TR" sz="2400" dirty="0"/>
              <a:t>Çalışırken hasta olan yerde ağrı ve yorulma olur. Dinlenince geçer. Performansı etkilemez. </a:t>
            </a:r>
          </a:p>
          <a:p>
            <a:r>
              <a:rPr lang="tr-TR" sz="2400" b="1" dirty="0"/>
              <a:t>Orta Evre: </a:t>
            </a:r>
            <a:r>
              <a:rPr lang="tr-TR" sz="2400" dirty="0"/>
              <a:t>Ağrı ve yorulma işin başlangıcında hemen ortaya çıkar, gece boyu sürer. Tekrarlayan işlerde performans azalması olur. </a:t>
            </a:r>
          </a:p>
          <a:p>
            <a:r>
              <a:rPr lang="tr-TR" sz="2400" b="1" dirty="0"/>
              <a:t>İleri Evre</a:t>
            </a:r>
            <a:r>
              <a:rPr lang="tr-TR" sz="2400" dirty="0"/>
              <a:t>: Ağrı dinlenmekle geçmez, uykuya engel olabilir. Performans azalması belirgindir</a:t>
            </a:r>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19</a:t>
            </a:fld>
            <a:endParaRPr lang="tr-TR"/>
          </a:p>
        </p:txBody>
      </p:sp>
    </p:spTree>
    <p:extLst>
      <p:ext uri="{BB962C8B-B14F-4D97-AF65-F5344CB8AC3E}">
        <p14:creationId xmlns:p14="http://schemas.microsoft.com/office/powerpoint/2010/main" val="2281688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Altbilgi Yer Tutucusu"/>
          <p:cNvSpPr>
            <a:spLocks noGrp="1"/>
          </p:cNvSpPr>
          <p:nvPr>
            <p:ph type="ftr" sz="quarter" idx="11"/>
          </p:nvPr>
        </p:nvSpPr>
        <p:spPr/>
        <p:txBody>
          <a:bodyPr/>
          <a:lstStyle/>
          <a:p>
            <a:r>
              <a:rPr lang="tr-TR"/>
              <a:t>TBD-BD Preanalitik Evre Sempozyumu</a:t>
            </a:r>
          </a:p>
        </p:txBody>
      </p:sp>
      <p:sp>
        <p:nvSpPr>
          <p:cNvPr id="3" name="2 Slayt Numarası Yer Tutucusu"/>
          <p:cNvSpPr>
            <a:spLocks noGrp="1"/>
          </p:cNvSpPr>
          <p:nvPr>
            <p:ph type="sldNum" sz="quarter" idx="12"/>
          </p:nvPr>
        </p:nvSpPr>
        <p:spPr/>
        <p:txBody>
          <a:bodyPr/>
          <a:lstStyle/>
          <a:p>
            <a:fld id="{AB8F4B23-C2CF-4B65-9810-528F1B458636}" type="slidenum">
              <a:rPr lang="tr-TR" smtClean="0"/>
              <a:pPr/>
              <a:t>2</a:t>
            </a:fld>
            <a:endParaRPr lang="tr-TR"/>
          </a:p>
        </p:txBody>
      </p:sp>
      <p:graphicFrame>
        <p:nvGraphicFramePr>
          <p:cNvPr id="4" name="3 Diyagram"/>
          <p:cNvGraphicFramePr/>
          <p:nvPr>
            <p:extLst>
              <p:ext uri="{D42A27DB-BD31-4B8C-83A1-F6EECF244321}">
                <p14:modId xmlns:p14="http://schemas.microsoft.com/office/powerpoint/2010/main" val="1549992216"/>
              </p:ext>
            </p:extLst>
          </p:nvPr>
        </p:nvGraphicFramePr>
        <p:xfrm>
          <a:off x="1700020" y="565998"/>
          <a:ext cx="8858280" cy="58579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Kas iskelet sistemi hastalıkları </a:t>
            </a:r>
          </a:p>
        </p:txBody>
      </p:sp>
      <p:sp>
        <p:nvSpPr>
          <p:cNvPr id="3" name="2 İçerik Yer Tutucusu"/>
          <p:cNvSpPr>
            <a:spLocks noGrp="1"/>
          </p:cNvSpPr>
          <p:nvPr>
            <p:ph idx="1"/>
          </p:nvPr>
        </p:nvSpPr>
        <p:spPr>
          <a:xfrm>
            <a:off x="352592" y="1950900"/>
            <a:ext cx="11029615" cy="3634486"/>
          </a:xfrm>
        </p:spPr>
        <p:txBody>
          <a:bodyPr>
            <a:normAutofit/>
          </a:bodyPr>
          <a:lstStyle/>
          <a:p>
            <a:pPr marL="857250" lvl="1" indent="-457200" algn="just">
              <a:buFont typeface="+mj-lt"/>
              <a:buAutoNum type="arabicPeriod"/>
            </a:pPr>
            <a:r>
              <a:rPr lang="tr-TR" sz="2400" dirty="0"/>
              <a:t>Omuz-Boyun Hastalıkları: </a:t>
            </a:r>
            <a:r>
              <a:rPr lang="tr-TR" sz="2400" dirty="0" err="1"/>
              <a:t>Rotator</a:t>
            </a:r>
            <a:r>
              <a:rPr lang="tr-TR" sz="2400" dirty="0"/>
              <a:t> </a:t>
            </a:r>
            <a:r>
              <a:rPr lang="tr-TR" sz="2400" dirty="0" err="1"/>
              <a:t>cuff</a:t>
            </a:r>
            <a:r>
              <a:rPr lang="tr-TR" sz="2400" dirty="0"/>
              <a:t> hastalığı, </a:t>
            </a:r>
            <a:r>
              <a:rPr lang="tr-TR" sz="2400" dirty="0" err="1"/>
              <a:t>biceps</a:t>
            </a:r>
            <a:r>
              <a:rPr lang="tr-TR" sz="2400" dirty="0"/>
              <a:t> </a:t>
            </a:r>
            <a:r>
              <a:rPr lang="tr-TR" sz="2400" dirty="0" err="1"/>
              <a:t>tendinitis</a:t>
            </a:r>
            <a:r>
              <a:rPr lang="tr-TR" sz="2400" dirty="0"/>
              <a:t>, </a:t>
            </a:r>
            <a:r>
              <a:rPr lang="tr-TR" sz="2400" dirty="0" err="1"/>
              <a:t>servikal</a:t>
            </a:r>
            <a:r>
              <a:rPr lang="tr-TR" sz="2400" dirty="0"/>
              <a:t> </a:t>
            </a:r>
            <a:r>
              <a:rPr lang="tr-TR" sz="2400" dirty="0" err="1"/>
              <a:t>spondilozis</a:t>
            </a:r>
            <a:r>
              <a:rPr lang="tr-TR" sz="2400" dirty="0"/>
              <a:t>, omuz-</a:t>
            </a:r>
            <a:r>
              <a:rPr lang="tr-TR" sz="2400" dirty="0" err="1"/>
              <a:t>akromioklavikular</a:t>
            </a:r>
            <a:r>
              <a:rPr lang="tr-TR" sz="2400" dirty="0"/>
              <a:t> eklem </a:t>
            </a:r>
            <a:r>
              <a:rPr lang="tr-TR" sz="2400" dirty="0" err="1"/>
              <a:t>osteoartriti</a:t>
            </a:r>
            <a:r>
              <a:rPr lang="tr-TR" sz="2400" dirty="0"/>
              <a:t>, </a:t>
            </a:r>
            <a:r>
              <a:rPr lang="tr-TR" sz="2400" dirty="0" err="1"/>
              <a:t>servikal</a:t>
            </a:r>
            <a:r>
              <a:rPr lang="tr-TR" sz="2400" dirty="0"/>
              <a:t> </a:t>
            </a:r>
            <a:r>
              <a:rPr lang="tr-TR" sz="2400" dirty="0" err="1"/>
              <a:t>radikulopati</a:t>
            </a:r>
            <a:r>
              <a:rPr lang="tr-TR" sz="2400" dirty="0"/>
              <a:t>, </a:t>
            </a:r>
            <a:r>
              <a:rPr lang="tr-TR" sz="2400" dirty="0" err="1"/>
              <a:t>torasik</a:t>
            </a:r>
            <a:r>
              <a:rPr lang="tr-TR" sz="2400" dirty="0"/>
              <a:t> </a:t>
            </a:r>
            <a:r>
              <a:rPr lang="tr-TR" sz="2400" dirty="0" err="1"/>
              <a:t>outlet</a:t>
            </a:r>
            <a:r>
              <a:rPr lang="tr-TR" sz="2400" dirty="0"/>
              <a:t> sendromu, </a:t>
            </a:r>
            <a:r>
              <a:rPr lang="tr-TR" sz="2400" dirty="0" err="1"/>
              <a:t>servikobrakial</a:t>
            </a:r>
            <a:r>
              <a:rPr lang="tr-TR" sz="2400" dirty="0"/>
              <a:t> ağrı sendromu, vb. </a:t>
            </a:r>
          </a:p>
          <a:p>
            <a:pPr marL="857250" lvl="1" indent="-457200" algn="just">
              <a:buFont typeface="+mj-lt"/>
              <a:buAutoNum type="arabicPeriod"/>
            </a:pPr>
            <a:r>
              <a:rPr lang="tr-TR" sz="2400" dirty="0"/>
              <a:t>Üst </a:t>
            </a:r>
            <a:r>
              <a:rPr lang="tr-TR" sz="2400" dirty="0" err="1"/>
              <a:t>ekstremite</a:t>
            </a:r>
            <a:r>
              <a:rPr lang="tr-TR" sz="2400" dirty="0"/>
              <a:t> hastalıkları: El-kol titreşimine bağlı hastalık, kol, dirsek ve bilekte </a:t>
            </a:r>
            <a:r>
              <a:rPr lang="tr-TR" sz="2400" dirty="0" err="1"/>
              <a:t>tendinit</a:t>
            </a:r>
            <a:r>
              <a:rPr lang="tr-TR" sz="2400" dirty="0"/>
              <a:t>, sinir sıkışmasına bağlı tablolar, </a:t>
            </a:r>
            <a:r>
              <a:rPr lang="tr-TR" sz="2400" dirty="0" err="1"/>
              <a:t>karpal</a:t>
            </a:r>
            <a:r>
              <a:rPr lang="tr-TR" sz="2400" dirty="0"/>
              <a:t> tünel sendromu vb. </a:t>
            </a:r>
          </a:p>
          <a:p>
            <a:pPr marL="857250" lvl="1" indent="-457200" algn="just">
              <a:buFont typeface="+mj-lt"/>
              <a:buAutoNum type="arabicPeriod"/>
            </a:pPr>
            <a:r>
              <a:rPr lang="tr-TR" sz="2400" dirty="0"/>
              <a:t>Bel ve alt </a:t>
            </a:r>
            <a:r>
              <a:rPr lang="tr-TR" sz="2400" dirty="0" err="1"/>
              <a:t>ekstremite</a:t>
            </a:r>
            <a:r>
              <a:rPr lang="tr-TR" sz="2400" dirty="0"/>
              <a:t> hastalıkları: Bel ağrısı, disk </a:t>
            </a:r>
            <a:r>
              <a:rPr lang="tr-TR" sz="2400" dirty="0" err="1"/>
              <a:t>hernisi</a:t>
            </a:r>
            <a:r>
              <a:rPr lang="tr-TR" sz="2400" dirty="0"/>
              <a:t> vb. </a:t>
            </a:r>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20</a:t>
            </a:fld>
            <a:endParaRPr lang="tr-TR"/>
          </a:p>
        </p:txBody>
      </p:sp>
    </p:spTree>
    <p:extLst>
      <p:ext uri="{BB962C8B-B14F-4D97-AF65-F5344CB8AC3E}">
        <p14:creationId xmlns:p14="http://schemas.microsoft.com/office/powerpoint/2010/main" val="36652259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Kas iskelet sistemi hastalıklarında tanı  </a:t>
            </a:r>
          </a:p>
        </p:txBody>
      </p:sp>
      <p:sp>
        <p:nvSpPr>
          <p:cNvPr id="3" name="2 İçerik Yer Tutucusu"/>
          <p:cNvSpPr>
            <a:spLocks noGrp="1"/>
          </p:cNvSpPr>
          <p:nvPr>
            <p:ph idx="1"/>
          </p:nvPr>
        </p:nvSpPr>
        <p:spPr>
          <a:xfrm>
            <a:off x="581193" y="2085370"/>
            <a:ext cx="11029615" cy="3634486"/>
          </a:xfrm>
        </p:spPr>
        <p:txBody>
          <a:bodyPr>
            <a:normAutofit/>
          </a:bodyPr>
          <a:lstStyle/>
          <a:p>
            <a:r>
              <a:rPr lang="tr-TR" sz="2400" dirty="0"/>
              <a:t>İyi bir </a:t>
            </a:r>
            <a:r>
              <a:rPr lang="tr-TR" sz="2400" dirty="0" err="1"/>
              <a:t>anamnez</a:t>
            </a:r>
            <a:r>
              <a:rPr lang="tr-TR" sz="2400" dirty="0"/>
              <a:t> </a:t>
            </a:r>
          </a:p>
          <a:p>
            <a:r>
              <a:rPr lang="tr-TR" sz="2400" dirty="0"/>
              <a:t>Fizik muayene </a:t>
            </a:r>
          </a:p>
          <a:p>
            <a:r>
              <a:rPr lang="tr-TR" sz="2400" dirty="0"/>
              <a:t>Tanı testleri </a:t>
            </a:r>
          </a:p>
          <a:p>
            <a:r>
              <a:rPr lang="tr-TR" sz="2400" dirty="0"/>
              <a:t>Ayrıca hastalığın meslek ile ilişkisi konusunda karar verebilmek bakımından çalışma öyküsünün </a:t>
            </a:r>
            <a:r>
              <a:rPr lang="tr-TR" sz="2400" dirty="0" smtClean="0"/>
              <a:t>ayrıntılı değerlendirilmesi </a:t>
            </a:r>
            <a:r>
              <a:rPr lang="tr-TR" sz="2400" dirty="0"/>
              <a:t>gerekir. </a:t>
            </a:r>
          </a:p>
          <a:p>
            <a:r>
              <a:rPr lang="tr-TR" sz="2400" dirty="0"/>
              <a:t>Bu amaçla kişinin çalıştığı işyeri, işyerinde fiilen yaptığı iş, çalışma koşulları, kullandığı alet ve cihazlar  irdelenmelidir.   </a:t>
            </a:r>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21</a:t>
            </a:fld>
            <a:endParaRPr lang="tr-TR"/>
          </a:p>
        </p:txBody>
      </p:sp>
    </p:spTree>
    <p:extLst>
      <p:ext uri="{BB962C8B-B14F-4D97-AF65-F5344CB8AC3E}">
        <p14:creationId xmlns:p14="http://schemas.microsoft.com/office/powerpoint/2010/main" val="1679807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Kas iskelet sistemi hastalıkları </a:t>
            </a:r>
          </a:p>
        </p:txBody>
      </p:sp>
      <p:sp>
        <p:nvSpPr>
          <p:cNvPr id="3" name="2 İçerik Yer Tutucusu"/>
          <p:cNvSpPr>
            <a:spLocks noGrp="1"/>
          </p:cNvSpPr>
          <p:nvPr>
            <p:ph idx="1"/>
          </p:nvPr>
        </p:nvSpPr>
        <p:spPr>
          <a:xfrm>
            <a:off x="446722" y="2071923"/>
            <a:ext cx="11029615" cy="3634486"/>
          </a:xfrm>
        </p:spPr>
        <p:txBody>
          <a:bodyPr>
            <a:normAutofit/>
          </a:bodyPr>
          <a:lstStyle/>
          <a:p>
            <a:pPr algn="just"/>
            <a:r>
              <a:rPr lang="tr-TR" sz="2400" dirty="0"/>
              <a:t>Gelişmiş ülkelerde işe bağlı kas iskelet sistemi hastalıkları sıklığının ve maliyetinin hızla artışı nedeniyle, meslek hastalığı olarak kabul edilmesi ve tanısı konulmasından sonra maluliyet belirlenmesi bu doğrultuda tazminat ödenmesini gerektirmektedir. </a:t>
            </a:r>
          </a:p>
          <a:p>
            <a:pPr algn="just"/>
            <a:r>
              <a:rPr lang="tr-TR" sz="2400" dirty="0"/>
              <a:t>Gelişmiş ülkelerde, bu meslek hastalıkları nedeniyle maluliyet alınması ve erken emekliliğin başlıca nedenidir. </a:t>
            </a:r>
          </a:p>
          <a:p>
            <a:pPr algn="just"/>
            <a:r>
              <a:rPr lang="tr-TR" sz="2400" dirty="0"/>
              <a:t>Gerek yasal düzenlemelerin etkisi gerekse bu durumun ekonomik göstergelere yansımasının etkisiyle bu hastalıklardan korunmak için bu ülkelerde ergonomi eğitimi yaygın olarak uygulanmaktadır. </a:t>
            </a:r>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22</a:t>
            </a:fld>
            <a:endParaRPr lang="tr-TR"/>
          </a:p>
        </p:txBody>
      </p:sp>
    </p:spTree>
    <p:extLst>
      <p:ext uri="{BB962C8B-B14F-4D97-AF65-F5344CB8AC3E}">
        <p14:creationId xmlns:p14="http://schemas.microsoft.com/office/powerpoint/2010/main" val="27131832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19828" y="292354"/>
            <a:ext cx="11029616" cy="987552"/>
          </a:xfrm>
        </p:spPr>
        <p:txBody>
          <a:bodyPr/>
          <a:lstStyle/>
          <a:p>
            <a:r>
              <a:rPr lang="tr-TR" dirty="0"/>
              <a:t>Türkiye’de durum</a:t>
            </a:r>
          </a:p>
        </p:txBody>
      </p:sp>
      <p:sp>
        <p:nvSpPr>
          <p:cNvPr id="3" name="2 İçerik Yer Tutucusu"/>
          <p:cNvSpPr>
            <a:spLocks noGrp="1"/>
          </p:cNvSpPr>
          <p:nvPr>
            <p:ph idx="1"/>
          </p:nvPr>
        </p:nvSpPr>
        <p:spPr>
          <a:xfrm>
            <a:off x="581193" y="2112264"/>
            <a:ext cx="11029615" cy="3634486"/>
          </a:xfrm>
        </p:spPr>
        <p:txBody>
          <a:bodyPr>
            <a:noAutofit/>
          </a:bodyPr>
          <a:lstStyle/>
          <a:p>
            <a:pPr marL="0" indent="0" algn="just">
              <a:buNone/>
            </a:pPr>
            <a:r>
              <a:rPr lang="tr-TR" sz="2200" dirty="0"/>
              <a:t>Meslek hastalıkları 5 grup halinde ele alınmaktadır. </a:t>
            </a:r>
          </a:p>
          <a:p>
            <a:pPr algn="just"/>
            <a:r>
              <a:rPr lang="tr-TR" sz="2200" b="1" dirty="0"/>
              <a:t>A Grubu: </a:t>
            </a:r>
            <a:r>
              <a:rPr lang="tr-TR" sz="2200" dirty="0"/>
              <a:t>Kimyasal nedenlere bağlı meslek hastalıkları: sıklıkla kurşun, kadmiyum ve </a:t>
            </a:r>
            <a:r>
              <a:rPr lang="tr-TR" sz="2200" dirty="0" err="1"/>
              <a:t>civa</a:t>
            </a:r>
            <a:r>
              <a:rPr lang="tr-TR" sz="2200" dirty="0"/>
              <a:t> gibi ağır metaller, gazlar, çözücüler, halojenler, asitler, </a:t>
            </a:r>
            <a:r>
              <a:rPr lang="tr-TR" sz="2200" dirty="0" err="1"/>
              <a:t>pestisidler</a:t>
            </a:r>
            <a:r>
              <a:rPr lang="tr-TR" sz="2200" dirty="0"/>
              <a:t> gibi çeşitli kimyasal maddeler  </a:t>
            </a:r>
          </a:p>
          <a:p>
            <a:pPr algn="just"/>
            <a:r>
              <a:rPr lang="tr-TR" sz="2200" b="1" dirty="0"/>
              <a:t>B Grubu: </a:t>
            </a:r>
            <a:r>
              <a:rPr lang="tr-TR" sz="2200" dirty="0"/>
              <a:t>Mesleksel deri hastalıkları: Bu grupta mesleksel deri kanserleri ile bazı </a:t>
            </a:r>
            <a:r>
              <a:rPr lang="tr-TR" sz="2200" dirty="0" err="1"/>
              <a:t>allerjik</a:t>
            </a:r>
            <a:r>
              <a:rPr lang="tr-TR" sz="2200" dirty="0"/>
              <a:t> cilt rahatsızlıkları yer almaktadır. </a:t>
            </a:r>
          </a:p>
          <a:p>
            <a:pPr algn="just"/>
            <a:r>
              <a:rPr lang="tr-TR" sz="2200" b="1" dirty="0"/>
              <a:t>C Grubu: </a:t>
            </a:r>
            <a:r>
              <a:rPr lang="tr-TR" sz="2200" dirty="0"/>
              <a:t>Tozlara bağlı olan meslek hastalıkları: </a:t>
            </a:r>
            <a:r>
              <a:rPr lang="tr-TR" sz="2200" dirty="0" err="1"/>
              <a:t>pnömokonyozlar</a:t>
            </a:r>
            <a:endParaRPr lang="tr-TR" sz="2200" dirty="0"/>
          </a:p>
          <a:p>
            <a:pPr algn="just"/>
            <a:r>
              <a:rPr lang="tr-TR" sz="2200" b="1" dirty="0"/>
              <a:t>D Grubu: </a:t>
            </a:r>
            <a:r>
              <a:rPr lang="tr-TR" sz="2200" dirty="0"/>
              <a:t>Biyolojik faktörlere bağlı olan meslek hastalıkları: Bu grupta 4 başlık halinde sağlık personelinde, tarım ve hayvancılıkla ilgili işlerde çalışanlarda meydana gelen çeşitli hastalıklar bulunmaktadır. </a:t>
            </a:r>
          </a:p>
          <a:p>
            <a:pPr algn="just"/>
            <a:r>
              <a:rPr lang="tr-TR" sz="2200" b="1" dirty="0">
                <a:solidFill>
                  <a:schemeClr val="tx1"/>
                </a:solidFill>
              </a:rPr>
              <a:t>E Grubu:</a:t>
            </a:r>
            <a:r>
              <a:rPr lang="tr-TR" sz="2200" dirty="0">
                <a:solidFill>
                  <a:schemeClr val="tx1"/>
                </a:solidFill>
              </a:rPr>
              <a:t> </a:t>
            </a:r>
            <a:r>
              <a:rPr lang="tr-TR" sz="2200" dirty="0"/>
              <a:t>Fiziksel etkenlere bağlı olan meslek hastalıkları: Meslek hastalıkları listesinde son grup olan fiziksel nedenli hastalıklar 7 başlık olarak belirtilmekte ve bunlar arasında tekrarlanan hareketlere veya zorlanmaya bağlı olarak meydana gelen kas ve iskelet sistemi hastalıkları geniş şekilde yer almaktadır.</a:t>
            </a:r>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23</a:t>
            </a:fld>
            <a:endParaRPr lang="tr-TR"/>
          </a:p>
        </p:txBody>
      </p:sp>
    </p:spTree>
    <p:extLst>
      <p:ext uri="{BB962C8B-B14F-4D97-AF65-F5344CB8AC3E}">
        <p14:creationId xmlns:p14="http://schemas.microsoft.com/office/powerpoint/2010/main" val="2727432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Kas iskelet sistemi hastalıkları </a:t>
            </a:r>
          </a:p>
        </p:txBody>
      </p:sp>
      <p:sp>
        <p:nvSpPr>
          <p:cNvPr id="3" name="2 İçerik Yer Tutucusu"/>
          <p:cNvSpPr>
            <a:spLocks noGrp="1"/>
          </p:cNvSpPr>
          <p:nvPr>
            <p:ph idx="1"/>
          </p:nvPr>
        </p:nvSpPr>
        <p:spPr/>
        <p:txBody>
          <a:bodyPr>
            <a:normAutofit/>
          </a:bodyPr>
          <a:lstStyle/>
          <a:p>
            <a:pPr algn="just"/>
            <a:r>
              <a:rPr lang="tr-TR" sz="2400" dirty="0"/>
              <a:t>Ülkemizde ise, işe bağlı kas iskelet sistemi hastalıkları yasalarda meslek hastalığı olarak kabul edilmektedir. Bununla birlikte işe bağlı kas iskelet sistemi hastalıklarının </a:t>
            </a:r>
            <a:r>
              <a:rPr lang="tr-TR" sz="2400" dirty="0" err="1"/>
              <a:t>prevalansı</a:t>
            </a:r>
            <a:r>
              <a:rPr lang="tr-TR" sz="2400" dirty="0"/>
              <a:t> ve oluşmasında etkili olan risk etmenleri konusunda yapılan çalışmaların çok yetersiz olması nedeniyle bu hastalıkların diğer meslek hastalıkları gibi maluliyet alması ve tazminat ödenmesinde sorunlar yaşanmaktadır. </a:t>
            </a:r>
          </a:p>
          <a:p>
            <a:pPr algn="just"/>
            <a:r>
              <a:rPr lang="tr-TR" sz="2400" dirty="0"/>
              <a:t>Ayrıca ülkemizde, kas iskelet sistemi hastalıklarının önlenmesi ile ilgili olarak işyerlerinde alınan korunma önlemleri ile çalışanların ve işverenlerin eğitimi ile işgünü kaybı, sigorta tazminatları konularında da yeterli veri bulunmamaktadır. </a:t>
            </a:r>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24</a:t>
            </a:fld>
            <a:endParaRPr lang="tr-TR"/>
          </a:p>
        </p:txBody>
      </p:sp>
    </p:spTree>
    <p:extLst>
      <p:ext uri="{BB962C8B-B14F-4D97-AF65-F5344CB8AC3E}">
        <p14:creationId xmlns:p14="http://schemas.microsoft.com/office/powerpoint/2010/main" val="16922789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66039" y="388874"/>
            <a:ext cx="11029616" cy="987552"/>
          </a:xfrm>
        </p:spPr>
        <p:txBody>
          <a:bodyPr>
            <a:normAutofit/>
          </a:bodyPr>
          <a:lstStyle/>
          <a:p>
            <a:r>
              <a:rPr lang="tr-TR" dirty="0"/>
              <a:t>E grubu – fizik etkenlerle olan meslek hastalıkları</a:t>
            </a:r>
          </a:p>
        </p:txBody>
      </p:sp>
      <p:sp>
        <p:nvSpPr>
          <p:cNvPr id="3" name="2 İçerik Yer Tutucusu"/>
          <p:cNvSpPr>
            <a:spLocks noGrp="1"/>
          </p:cNvSpPr>
          <p:nvPr>
            <p:ph idx="1"/>
          </p:nvPr>
        </p:nvSpPr>
        <p:spPr>
          <a:xfrm>
            <a:off x="464652" y="1870217"/>
            <a:ext cx="5438608" cy="3634486"/>
          </a:xfrm>
        </p:spPr>
        <p:txBody>
          <a:bodyPr>
            <a:noAutofit/>
          </a:bodyPr>
          <a:lstStyle/>
          <a:p>
            <a:pPr marL="0" indent="0">
              <a:buNone/>
            </a:pPr>
            <a:r>
              <a:rPr lang="tr-TR" sz="2200" dirty="0">
                <a:solidFill>
                  <a:schemeClr val="tx1"/>
                </a:solidFill>
              </a:rPr>
              <a:t>•   E.1 – </a:t>
            </a:r>
            <a:r>
              <a:rPr lang="tr-TR" sz="2200" dirty="0" err="1">
                <a:solidFill>
                  <a:schemeClr val="tx1"/>
                </a:solidFill>
              </a:rPr>
              <a:t>İyonlayıcı</a:t>
            </a:r>
            <a:r>
              <a:rPr lang="tr-TR" sz="2200" dirty="0">
                <a:solidFill>
                  <a:schemeClr val="tx1"/>
                </a:solidFill>
              </a:rPr>
              <a:t> ışınlarla olan hastalıklar, </a:t>
            </a:r>
          </a:p>
          <a:p>
            <a:r>
              <a:rPr lang="tr-TR" sz="2200" dirty="0">
                <a:solidFill>
                  <a:schemeClr val="tx1"/>
                </a:solidFill>
              </a:rPr>
              <a:t>E.2 – Enfraruj ışınları ile katarakt, </a:t>
            </a:r>
          </a:p>
          <a:p>
            <a:r>
              <a:rPr lang="tr-TR" sz="2200" dirty="0">
                <a:solidFill>
                  <a:schemeClr val="tx1"/>
                </a:solidFill>
              </a:rPr>
              <a:t>E.3 – Gürültü sonucu işitme kaybı,</a:t>
            </a:r>
          </a:p>
          <a:p>
            <a:r>
              <a:rPr lang="tr-TR" sz="2200" dirty="0">
                <a:solidFill>
                  <a:schemeClr val="tx1"/>
                </a:solidFill>
              </a:rPr>
              <a:t>E.4 – Hava basıncındaki değişimlerle olan hastalıklar, </a:t>
            </a:r>
          </a:p>
          <a:p>
            <a:r>
              <a:rPr lang="tr-TR" sz="2200" dirty="0">
                <a:solidFill>
                  <a:schemeClr val="tx1"/>
                </a:solidFill>
              </a:rPr>
              <a:t>E.5 – Titreşim sonucu kemik-eklem arızaları, </a:t>
            </a:r>
          </a:p>
          <a:p>
            <a:r>
              <a:rPr lang="tr-TR" sz="2200" dirty="0">
                <a:solidFill>
                  <a:schemeClr val="tx1"/>
                </a:solidFill>
              </a:rPr>
              <a:t>E.6.a – Sürekli lokal baskı sonucu </a:t>
            </a:r>
            <a:r>
              <a:rPr lang="tr-TR" sz="2200" dirty="0" err="1">
                <a:solidFill>
                  <a:schemeClr val="tx1"/>
                </a:solidFill>
              </a:rPr>
              <a:t>artiküler</a:t>
            </a:r>
            <a:r>
              <a:rPr lang="tr-TR" sz="2200" dirty="0">
                <a:solidFill>
                  <a:schemeClr val="tx1"/>
                </a:solidFill>
              </a:rPr>
              <a:t> </a:t>
            </a:r>
            <a:r>
              <a:rPr lang="tr-TR" sz="2200" dirty="0" err="1">
                <a:solidFill>
                  <a:schemeClr val="tx1"/>
                </a:solidFill>
              </a:rPr>
              <a:t>bursaların</a:t>
            </a:r>
            <a:r>
              <a:rPr lang="tr-TR" sz="2200" dirty="0">
                <a:solidFill>
                  <a:schemeClr val="tx1"/>
                </a:solidFill>
              </a:rPr>
              <a:t> hastalıkları,</a:t>
            </a:r>
          </a:p>
          <a:p>
            <a:endParaRPr lang="tr-TR" sz="2200" dirty="0">
              <a:solidFill>
                <a:schemeClr val="tx1"/>
              </a:solidFill>
            </a:endParaRPr>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25</a:t>
            </a:fld>
            <a:endParaRPr lang="tr-TR"/>
          </a:p>
        </p:txBody>
      </p:sp>
      <p:sp>
        <p:nvSpPr>
          <p:cNvPr id="6" name="2 İçerik Yer Tutucusu">
            <a:extLst>
              <a:ext uri="{FF2B5EF4-FFF2-40B4-BE49-F238E27FC236}">
                <a16:creationId xmlns="" xmlns:a16="http://schemas.microsoft.com/office/drawing/2014/main" id="{BE72B44B-2EB7-4EE7-9B59-393D503F7966}"/>
              </a:ext>
            </a:extLst>
          </p:cNvPr>
          <p:cNvSpPr txBox="1">
            <a:spLocks/>
          </p:cNvSpPr>
          <p:nvPr/>
        </p:nvSpPr>
        <p:spPr>
          <a:xfrm>
            <a:off x="5903260" y="1870217"/>
            <a:ext cx="6288740" cy="3634486"/>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tr-TR" sz="2200" dirty="0">
                <a:solidFill>
                  <a:schemeClr val="tx1"/>
                </a:solidFill>
              </a:rPr>
              <a:t>E.6.b – Aşırı yüklenme sonucu </a:t>
            </a:r>
            <a:r>
              <a:rPr lang="tr-TR" sz="2200" dirty="0" err="1">
                <a:solidFill>
                  <a:schemeClr val="tx1"/>
                </a:solidFill>
              </a:rPr>
              <a:t>tendon</a:t>
            </a:r>
            <a:r>
              <a:rPr lang="tr-TR" sz="2200" dirty="0">
                <a:solidFill>
                  <a:schemeClr val="tx1"/>
                </a:solidFill>
              </a:rPr>
              <a:t> kılıfı ve </a:t>
            </a:r>
            <a:r>
              <a:rPr lang="tr-TR" sz="2200" dirty="0" err="1">
                <a:solidFill>
                  <a:schemeClr val="tx1"/>
                </a:solidFill>
              </a:rPr>
              <a:t>periost</a:t>
            </a:r>
            <a:r>
              <a:rPr lang="tr-TR" sz="2200" dirty="0">
                <a:solidFill>
                  <a:schemeClr val="tx1"/>
                </a:solidFill>
              </a:rPr>
              <a:t> hastalıkları,</a:t>
            </a:r>
          </a:p>
          <a:p>
            <a:r>
              <a:rPr lang="tr-TR" sz="2200" dirty="0">
                <a:solidFill>
                  <a:schemeClr val="tx1"/>
                </a:solidFill>
              </a:rPr>
              <a:t>E.6.c – Maden ocağı ve benzeri yerlerde </a:t>
            </a:r>
            <a:r>
              <a:rPr lang="tr-TR" sz="2200" dirty="0" err="1">
                <a:solidFill>
                  <a:schemeClr val="tx1"/>
                </a:solidFill>
              </a:rPr>
              <a:t>meniskus</a:t>
            </a:r>
            <a:r>
              <a:rPr lang="tr-TR" sz="2200" dirty="0">
                <a:solidFill>
                  <a:schemeClr val="tx1"/>
                </a:solidFill>
              </a:rPr>
              <a:t> zararları, </a:t>
            </a:r>
          </a:p>
          <a:p>
            <a:r>
              <a:rPr lang="tr-TR" sz="2200" dirty="0">
                <a:solidFill>
                  <a:schemeClr val="tx1"/>
                </a:solidFill>
              </a:rPr>
              <a:t>E.6.d – Fazla zorlanma sonucu </a:t>
            </a:r>
            <a:r>
              <a:rPr lang="tr-TR" sz="2200" dirty="0" err="1">
                <a:solidFill>
                  <a:schemeClr val="tx1"/>
                </a:solidFill>
              </a:rPr>
              <a:t>vertebra</a:t>
            </a:r>
            <a:r>
              <a:rPr lang="tr-TR" sz="2200" dirty="0">
                <a:solidFill>
                  <a:schemeClr val="tx1"/>
                </a:solidFill>
              </a:rPr>
              <a:t> </a:t>
            </a:r>
            <a:r>
              <a:rPr lang="tr-TR" sz="2200" dirty="0" err="1">
                <a:solidFill>
                  <a:schemeClr val="tx1"/>
                </a:solidFill>
              </a:rPr>
              <a:t>prosessusları</a:t>
            </a:r>
            <a:r>
              <a:rPr lang="tr-TR" sz="2200" dirty="0">
                <a:solidFill>
                  <a:schemeClr val="tx1"/>
                </a:solidFill>
              </a:rPr>
              <a:t> yırtılması, </a:t>
            </a:r>
          </a:p>
          <a:p>
            <a:r>
              <a:rPr lang="tr-TR" sz="2200" dirty="0">
                <a:solidFill>
                  <a:schemeClr val="tx1"/>
                </a:solidFill>
              </a:rPr>
              <a:t>E.6.e – Sürekli lokal baskı sonucu sinir felçleri, </a:t>
            </a:r>
          </a:p>
          <a:p>
            <a:r>
              <a:rPr lang="tr-TR" sz="2200" dirty="0">
                <a:solidFill>
                  <a:schemeClr val="tx1"/>
                </a:solidFill>
              </a:rPr>
              <a:t>E.6.f – Kas krampları, </a:t>
            </a:r>
          </a:p>
          <a:p>
            <a:r>
              <a:rPr lang="tr-TR" sz="2200" dirty="0">
                <a:solidFill>
                  <a:schemeClr val="tx1"/>
                </a:solidFill>
              </a:rPr>
              <a:t>E.7 – Madenci </a:t>
            </a:r>
            <a:r>
              <a:rPr lang="tr-TR" sz="2200" dirty="0" err="1">
                <a:solidFill>
                  <a:schemeClr val="tx1"/>
                </a:solidFill>
              </a:rPr>
              <a:t>nistagmusu</a:t>
            </a:r>
            <a:r>
              <a:rPr lang="tr-TR" sz="2200" dirty="0">
                <a:solidFill>
                  <a:schemeClr val="tx1"/>
                </a:solidFill>
              </a:rPr>
              <a:t>. </a:t>
            </a:r>
          </a:p>
        </p:txBody>
      </p:sp>
    </p:spTree>
    <p:extLst>
      <p:ext uri="{BB962C8B-B14F-4D97-AF65-F5344CB8AC3E}">
        <p14:creationId xmlns:p14="http://schemas.microsoft.com/office/powerpoint/2010/main" val="4099867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2933" y="328361"/>
            <a:ext cx="11029616" cy="987552"/>
          </a:xfrm>
        </p:spPr>
        <p:txBody>
          <a:bodyPr/>
          <a:lstStyle/>
          <a:p>
            <a:r>
              <a:rPr lang="tr-TR" dirty="0"/>
              <a:t>Tazminat davası örneği </a:t>
            </a:r>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26</a:t>
            </a:fld>
            <a:endParaRPr lang="tr-TR"/>
          </a:p>
        </p:txBody>
      </p:sp>
      <p:pic>
        <p:nvPicPr>
          <p:cNvPr id="7" name="Resim 6"/>
          <p:cNvPicPr>
            <a:picLocks noChangeAspect="1"/>
          </p:cNvPicPr>
          <p:nvPr/>
        </p:nvPicPr>
        <p:blipFill>
          <a:blip r:embed="rId2"/>
          <a:stretch>
            <a:fillRect/>
          </a:stretch>
        </p:blipFill>
        <p:spPr>
          <a:xfrm>
            <a:off x="874059" y="1594521"/>
            <a:ext cx="10736751" cy="4531642"/>
          </a:xfrm>
          <a:prstGeom prst="rect">
            <a:avLst/>
          </a:prstGeom>
          <a:ln>
            <a:noFill/>
          </a:ln>
          <a:effectLst>
            <a:outerShdw blurRad="190500" algn="tl" rotWithShape="0">
              <a:srgbClr val="000000">
                <a:alpha val="70000"/>
              </a:srgbClr>
            </a:outerShdw>
          </a:effectLst>
          <a:scene3d>
            <a:camera prst="obliqueBottomRight"/>
            <a:lightRig rig="threePt" dir="t"/>
          </a:scene3d>
        </p:spPr>
      </p:pic>
    </p:spTree>
    <p:extLst>
      <p:ext uri="{BB962C8B-B14F-4D97-AF65-F5344CB8AC3E}">
        <p14:creationId xmlns:p14="http://schemas.microsoft.com/office/powerpoint/2010/main" val="1357766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6540169" y="2682039"/>
            <a:ext cx="1726705" cy="1741276"/>
          </a:xfrm>
          <a:prstGeom prst="rect">
            <a:avLst/>
          </a:prstGeom>
        </p:spPr>
      </p:pic>
      <p:pic>
        <p:nvPicPr>
          <p:cNvPr id="6" name="Resim 5"/>
          <p:cNvPicPr>
            <a:picLocks noChangeAspect="1"/>
          </p:cNvPicPr>
          <p:nvPr/>
        </p:nvPicPr>
        <p:blipFill>
          <a:blip r:embed="rId3"/>
          <a:stretch>
            <a:fillRect/>
          </a:stretch>
        </p:blipFill>
        <p:spPr>
          <a:xfrm>
            <a:off x="8640988" y="1320750"/>
            <a:ext cx="2520280" cy="2292591"/>
          </a:xfrm>
          <a:prstGeom prst="rect">
            <a:avLst/>
          </a:prstGeom>
        </p:spPr>
      </p:pic>
      <p:sp>
        <p:nvSpPr>
          <p:cNvPr id="2" name="1 Başlık"/>
          <p:cNvSpPr>
            <a:spLocks noGrp="1"/>
          </p:cNvSpPr>
          <p:nvPr>
            <p:ph type="title"/>
          </p:nvPr>
        </p:nvSpPr>
        <p:spPr>
          <a:xfrm>
            <a:off x="286512" y="304650"/>
            <a:ext cx="11029616" cy="987552"/>
          </a:xfrm>
        </p:spPr>
        <p:txBody>
          <a:bodyPr/>
          <a:lstStyle/>
          <a:p>
            <a:r>
              <a:rPr lang="tr-TR" dirty="0"/>
              <a:t>Tıbbi Laboratuvarlar </a:t>
            </a:r>
          </a:p>
        </p:txBody>
      </p:sp>
      <p:sp>
        <p:nvSpPr>
          <p:cNvPr id="3" name="2 İçerik Yer Tutucusu"/>
          <p:cNvSpPr>
            <a:spLocks noGrp="1"/>
          </p:cNvSpPr>
          <p:nvPr>
            <p:ph idx="1"/>
          </p:nvPr>
        </p:nvSpPr>
        <p:spPr>
          <a:xfrm>
            <a:off x="529136" y="1762635"/>
            <a:ext cx="6011033" cy="4369223"/>
          </a:xfrm>
        </p:spPr>
        <p:txBody>
          <a:bodyPr>
            <a:noAutofit/>
          </a:bodyPr>
          <a:lstStyle/>
          <a:p>
            <a:pPr marL="0" indent="0">
              <a:buNone/>
            </a:pPr>
            <a:r>
              <a:rPr lang="tr-TR" sz="2400" dirty="0"/>
              <a:t>Kas iskelet sistemi hastalıkları çok sık izlenmekte ancak sıklıkla göz ardı edilmektedir. </a:t>
            </a:r>
          </a:p>
          <a:p>
            <a:r>
              <a:rPr lang="tr-TR" sz="2400" dirty="0"/>
              <a:t>Yönetimin Sorumluluğu </a:t>
            </a:r>
          </a:p>
          <a:p>
            <a:r>
              <a:rPr lang="tr-TR" sz="2400" dirty="0"/>
              <a:t>Çalışanların Sorumluluğu</a:t>
            </a:r>
          </a:p>
          <a:p>
            <a:r>
              <a:rPr lang="tr-TR" sz="2400" dirty="0"/>
              <a:t>Risk Değerlendirmesi </a:t>
            </a:r>
          </a:p>
          <a:p>
            <a:r>
              <a:rPr lang="tr-TR" sz="2400" dirty="0"/>
              <a:t>Ergonomik Risklerin Kontrolü </a:t>
            </a:r>
          </a:p>
          <a:p>
            <a:r>
              <a:rPr lang="tr-TR" sz="2400" dirty="0"/>
              <a:t>Ergonomik risklerin kontrol yöntemlerini yönetsel, teknik ve sağlık kontrolleri olarak gruplandırmak mümkündür. </a:t>
            </a:r>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27</a:t>
            </a:fld>
            <a:endParaRPr lang="tr-TR"/>
          </a:p>
        </p:txBody>
      </p:sp>
      <p:pic>
        <p:nvPicPr>
          <p:cNvPr id="9" name="Resim 8"/>
          <p:cNvPicPr>
            <a:picLocks noChangeAspect="1"/>
          </p:cNvPicPr>
          <p:nvPr/>
        </p:nvPicPr>
        <p:blipFill>
          <a:blip r:embed="rId4"/>
          <a:stretch>
            <a:fillRect/>
          </a:stretch>
        </p:blipFill>
        <p:spPr>
          <a:xfrm>
            <a:off x="6581867" y="1150055"/>
            <a:ext cx="1171575" cy="1143000"/>
          </a:xfrm>
          <a:prstGeom prst="rect">
            <a:avLst/>
          </a:prstGeom>
        </p:spPr>
      </p:pic>
      <p:pic>
        <p:nvPicPr>
          <p:cNvPr id="10" name="Resim 9"/>
          <p:cNvPicPr>
            <a:picLocks noChangeAspect="1"/>
          </p:cNvPicPr>
          <p:nvPr/>
        </p:nvPicPr>
        <p:blipFill>
          <a:blip r:embed="rId5"/>
          <a:stretch>
            <a:fillRect/>
          </a:stretch>
        </p:blipFill>
        <p:spPr>
          <a:xfrm>
            <a:off x="6540169" y="5536545"/>
            <a:ext cx="2714625" cy="1190625"/>
          </a:xfrm>
          <a:prstGeom prst="rect">
            <a:avLst/>
          </a:prstGeom>
        </p:spPr>
      </p:pic>
      <p:pic>
        <p:nvPicPr>
          <p:cNvPr id="11" name="Resim 10"/>
          <p:cNvPicPr>
            <a:picLocks noChangeAspect="1"/>
          </p:cNvPicPr>
          <p:nvPr/>
        </p:nvPicPr>
        <p:blipFill>
          <a:blip r:embed="rId6"/>
          <a:stretch>
            <a:fillRect/>
          </a:stretch>
        </p:blipFill>
        <p:spPr>
          <a:xfrm>
            <a:off x="9797188" y="4169801"/>
            <a:ext cx="1590675" cy="1333500"/>
          </a:xfrm>
          <a:prstGeom prst="rect">
            <a:avLst/>
          </a:prstGeom>
        </p:spPr>
      </p:pic>
    </p:spTree>
    <p:extLst>
      <p:ext uri="{BB962C8B-B14F-4D97-AF65-F5344CB8AC3E}">
        <p14:creationId xmlns:p14="http://schemas.microsoft.com/office/powerpoint/2010/main" val="11730873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Meslek hastalıklarından korunma</a:t>
            </a:r>
          </a:p>
        </p:txBody>
      </p:sp>
      <p:sp>
        <p:nvSpPr>
          <p:cNvPr id="3" name="2 İçerik Yer Tutucusu"/>
          <p:cNvSpPr>
            <a:spLocks noGrp="1"/>
          </p:cNvSpPr>
          <p:nvPr>
            <p:ph idx="1"/>
          </p:nvPr>
        </p:nvSpPr>
        <p:spPr/>
        <p:txBody>
          <a:bodyPr>
            <a:noAutofit/>
          </a:bodyPr>
          <a:lstStyle/>
          <a:p>
            <a:pPr marL="0" indent="0" algn="just">
              <a:buNone/>
            </a:pPr>
            <a:r>
              <a:rPr lang="tr-TR" sz="2400" dirty="0"/>
              <a:t>Laboratuvar çalışmalarında kas </a:t>
            </a:r>
            <a:r>
              <a:rPr lang="tr-TR" sz="2400" dirty="0" err="1"/>
              <a:t>iskelt</a:t>
            </a:r>
            <a:r>
              <a:rPr lang="tr-TR" sz="2400" dirty="0"/>
              <a:t> sistemi hastalıklarının sıklıkla izlenebileceği dönem çoğunlukla </a:t>
            </a:r>
            <a:r>
              <a:rPr lang="tr-TR" sz="2400" dirty="0" err="1"/>
              <a:t>preanalitik</a:t>
            </a:r>
            <a:r>
              <a:rPr lang="tr-TR" sz="2400" dirty="0"/>
              <a:t> dönem ve post analitik dönem olarak belirlenebilir. </a:t>
            </a:r>
          </a:p>
          <a:p>
            <a:pPr marL="0" indent="0" algn="just">
              <a:buNone/>
            </a:pPr>
            <a:endParaRPr lang="tr-TR" sz="2400" dirty="0"/>
          </a:p>
          <a:p>
            <a:pPr algn="just"/>
            <a:r>
              <a:rPr lang="tr-TR" sz="2400" dirty="0"/>
              <a:t>İSG  ile ilgili uygulamalara  titizlikle  uyulmalı,</a:t>
            </a:r>
          </a:p>
          <a:p>
            <a:pPr algn="just"/>
            <a:r>
              <a:rPr lang="tr-TR" sz="2400" dirty="0"/>
              <a:t>Eğitim ve bilgilendirme yapılmalı,</a:t>
            </a:r>
          </a:p>
          <a:p>
            <a:pPr algn="just"/>
            <a:r>
              <a:rPr lang="tr-TR" sz="2400" dirty="0"/>
              <a:t>İş yükü azaltılmalı,</a:t>
            </a:r>
          </a:p>
          <a:p>
            <a:pPr algn="just"/>
            <a:r>
              <a:rPr lang="tr-TR" sz="2400" dirty="0"/>
              <a:t>Çalışma ve dinlenme saatlerinin düzenlenmeli,</a:t>
            </a:r>
          </a:p>
          <a:p>
            <a:pPr algn="just"/>
            <a:r>
              <a:rPr lang="tr-TR" sz="2400" dirty="0"/>
              <a:t>Ergonomik çalışma ortamı sağlanmalı,</a:t>
            </a:r>
          </a:p>
          <a:p>
            <a:endParaRPr lang="tr-TR" sz="2400" dirty="0"/>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28</a:t>
            </a:fld>
            <a:endParaRPr lang="tr-T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2"/>
          <a:stretch>
            <a:fillRect/>
          </a:stretch>
        </p:blipFill>
        <p:spPr>
          <a:xfrm>
            <a:off x="9211800" y="3940683"/>
            <a:ext cx="2692999" cy="146136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Unvan 1"/>
          <p:cNvSpPr>
            <a:spLocks noGrp="1"/>
          </p:cNvSpPr>
          <p:nvPr>
            <p:ph type="title"/>
          </p:nvPr>
        </p:nvSpPr>
        <p:spPr>
          <a:xfrm>
            <a:off x="352592" y="311731"/>
            <a:ext cx="11029616" cy="987552"/>
          </a:xfrm>
        </p:spPr>
        <p:txBody>
          <a:bodyPr/>
          <a:lstStyle/>
          <a:p>
            <a:pPr algn="l"/>
            <a:r>
              <a:rPr lang="tr-TR" dirty="0" err="1"/>
              <a:t>Preanalitik</a:t>
            </a:r>
            <a:r>
              <a:rPr lang="tr-TR" dirty="0"/>
              <a:t> evre</a:t>
            </a:r>
          </a:p>
        </p:txBody>
      </p:sp>
      <p:sp>
        <p:nvSpPr>
          <p:cNvPr id="3" name="İçerik Yer Tutucusu 2"/>
          <p:cNvSpPr>
            <a:spLocks noGrp="1"/>
          </p:cNvSpPr>
          <p:nvPr>
            <p:ph idx="1"/>
          </p:nvPr>
        </p:nvSpPr>
        <p:spPr>
          <a:xfrm>
            <a:off x="352592" y="1881639"/>
            <a:ext cx="11029615" cy="4976361"/>
          </a:xfrm>
        </p:spPr>
        <p:txBody>
          <a:bodyPr>
            <a:noAutofit/>
          </a:bodyPr>
          <a:lstStyle/>
          <a:p>
            <a:pPr algn="just"/>
            <a:r>
              <a:rPr lang="tr-TR" sz="2200" dirty="0"/>
              <a:t>1970 ‘de 32 yaşında iken hocasının 2000 yataklı </a:t>
            </a:r>
            <a:r>
              <a:rPr lang="tr-TR" sz="2200" dirty="0" err="1"/>
              <a:t>Schwabing</a:t>
            </a:r>
            <a:r>
              <a:rPr lang="tr-TR" sz="2200" dirty="0"/>
              <a:t> hastanesinde yeni testlerin istemi ve sonuçlarının değerlendirilmesinde klinikler ile görüşmeden sorumlu olarak işe başladığını </a:t>
            </a:r>
          </a:p>
          <a:p>
            <a:pPr algn="just"/>
            <a:r>
              <a:rPr lang="tr-TR" sz="2200" dirty="0"/>
              <a:t>İşinde hocasını kendisine verdiği görevi yerine getirirken görüşmeler sonunda şaşırtıcı bir şekilde, kendisini meşgul eden vakaların çoğunun, analizin doğru yapıldığını göstermiş olmasına (analitik prosedürün İKK ve DKK ile desteklemesine rağmen ) </a:t>
            </a:r>
            <a:r>
              <a:rPr lang="tr-TR" sz="2200" dirty="0" err="1"/>
              <a:t>klinisyenin</a:t>
            </a:r>
            <a:r>
              <a:rPr lang="tr-TR" sz="2200" dirty="0"/>
              <a:t> sonucundan şüphelendiği sonuçlar olduğunu fark etmiştir. </a:t>
            </a:r>
          </a:p>
          <a:p>
            <a:pPr algn="just"/>
            <a:r>
              <a:rPr lang="tr-TR" sz="2200" dirty="0"/>
              <a:t>Bu yüzden hastalarla laboratuvar arasında yaşanan sorunları çözmek zorunda kaldığını belirtmiştir. </a:t>
            </a:r>
          </a:p>
          <a:p>
            <a:pPr algn="just"/>
            <a:r>
              <a:rPr lang="tr-TR" sz="2200" dirty="0"/>
              <a:t>Bazı örnekler, bazen garip olan durumları netleştirmeye yardımcı olmuştur. </a:t>
            </a:r>
          </a:p>
          <a:p>
            <a:pPr lvl="1" algn="just"/>
            <a:r>
              <a:rPr lang="tr-TR" sz="2200" dirty="0"/>
              <a:t>Beklenmeyen yüksek idrar amilaz aktivitesi (</a:t>
            </a:r>
            <a:r>
              <a:rPr lang="tr-TR" sz="2200" dirty="0" err="1"/>
              <a:t>tükrük</a:t>
            </a:r>
            <a:r>
              <a:rPr lang="tr-TR" sz="2200" dirty="0"/>
              <a:t> amilaz) </a:t>
            </a:r>
          </a:p>
          <a:p>
            <a:pPr lvl="1" algn="just"/>
            <a:r>
              <a:rPr lang="tr-TR" sz="2200" dirty="0"/>
              <a:t>Bir koğuştan birçok </a:t>
            </a:r>
            <a:r>
              <a:rPr lang="tr-TR" sz="2200" dirty="0" err="1"/>
              <a:t>hemolitik</a:t>
            </a:r>
            <a:r>
              <a:rPr lang="tr-TR" sz="2200" dirty="0"/>
              <a:t> numune ( kapaksız cam tüp ve transfer süresi ve koşulları ) </a:t>
            </a:r>
          </a:p>
          <a:p>
            <a:pPr algn="just"/>
            <a:r>
              <a:rPr lang="tr-TR" sz="2200" dirty="0"/>
              <a:t>O tarihlerde çoğu laboratuvar, laboratuvar dışında gerçekleşen bu süreçlerden sorumlu hissetmezlerken günümüzde bu durum ile ilgili klinik laboratuvarların sorumluğu artmıştır. </a:t>
            </a:r>
          </a:p>
          <a:p>
            <a:pPr lvl="1" algn="just"/>
            <a:endParaRPr lang="tr-TR" sz="2200" dirty="0"/>
          </a:p>
          <a:p>
            <a:endParaRPr lang="tr-TR" sz="2200" dirty="0"/>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29</a:t>
            </a:fld>
            <a:endParaRPr lang="tr-TR"/>
          </a:p>
        </p:txBody>
      </p:sp>
    </p:spTree>
    <p:extLst>
      <p:ext uri="{BB962C8B-B14F-4D97-AF65-F5344CB8AC3E}">
        <p14:creationId xmlns:p14="http://schemas.microsoft.com/office/powerpoint/2010/main" val="1345691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Çalışanın sağlık sorunu </a:t>
            </a:r>
          </a:p>
        </p:txBody>
      </p:sp>
      <p:sp>
        <p:nvSpPr>
          <p:cNvPr id="3" name="2 İçerik Yer Tutucusu"/>
          <p:cNvSpPr>
            <a:spLocks noGrp="1"/>
          </p:cNvSpPr>
          <p:nvPr>
            <p:ph idx="1"/>
          </p:nvPr>
        </p:nvSpPr>
        <p:spPr/>
        <p:txBody>
          <a:bodyPr>
            <a:noAutofit/>
          </a:bodyPr>
          <a:lstStyle/>
          <a:p>
            <a:pPr marL="0" indent="0" algn="just" fontAlgn="base">
              <a:buNone/>
            </a:pPr>
            <a:r>
              <a:rPr lang="tr-TR" sz="2400" dirty="0"/>
              <a:t> Bir Laboratuvar çalışanın sağlık sorunları 3 grupta ele alınabilir.</a:t>
            </a:r>
          </a:p>
          <a:p>
            <a:pPr algn="just" fontAlgn="base"/>
            <a:r>
              <a:rPr lang="tr-TR" sz="2400" dirty="0"/>
              <a:t>Genel sağlık sorunu:  Bu sağlık sorunlarının ortaya çıkmasında çalışma hayatının, belirli bir işte çalışıyor olmanın özel bir önemi yoktur.</a:t>
            </a:r>
          </a:p>
          <a:p>
            <a:pPr algn="just" fontAlgn="base"/>
            <a:r>
              <a:rPr lang="tr-TR" sz="2400" dirty="0"/>
              <a:t>İşe özgü sağlık sorunu: doğrudan çalışma hayatında karşılaşılan faktörlerin etkisi ile meydana gelen, diğer bir ifade ile işe özgü olan sağlık sorunlarıdır. Bu grupta iş kazaları ile meslek hastalıkları yer almaktadır.</a:t>
            </a:r>
          </a:p>
          <a:p>
            <a:pPr algn="just" fontAlgn="base"/>
            <a:r>
              <a:rPr lang="tr-TR" sz="2400" dirty="0"/>
              <a:t>İş ile ilgili hastalıklar: Bu ara grupta yer alan sağlık sorunları belirli bir işe özgü değildir. Bu hastalıklar herhangi kişide görülebilir, ancak bazı işlerde çalışıyor olmak bu hastalıkların ortaya çıkmasında bir miktar rol oynayabilir, ya da hastalığın seyri üzerinde etkisi olabilir. Gerçekte işle ilişkili hastalıklar genellikle kronik ve </a:t>
            </a:r>
            <a:r>
              <a:rPr lang="tr-TR" sz="2400" dirty="0" err="1"/>
              <a:t>dejeneratif</a:t>
            </a:r>
            <a:r>
              <a:rPr lang="tr-TR" sz="2400" dirty="0"/>
              <a:t> hastalıklardır. </a:t>
            </a:r>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3</a:t>
            </a:fld>
            <a:endParaRPr lang="tr-T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33274" y="204948"/>
            <a:ext cx="11029616" cy="987552"/>
          </a:xfrm>
        </p:spPr>
        <p:txBody>
          <a:bodyPr/>
          <a:lstStyle/>
          <a:p>
            <a:r>
              <a:rPr lang="tr-TR" dirty="0"/>
              <a:t>Tarihçe</a:t>
            </a:r>
          </a:p>
        </p:txBody>
      </p:sp>
      <p:sp>
        <p:nvSpPr>
          <p:cNvPr id="3" name="İçerik Yer Tutucusu 2"/>
          <p:cNvSpPr>
            <a:spLocks noGrp="1"/>
          </p:cNvSpPr>
          <p:nvPr>
            <p:ph idx="1"/>
          </p:nvPr>
        </p:nvSpPr>
        <p:spPr>
          <a:xfrm>
            <a:off x="581192" y="1990964"/>
            <a:ext cx="11029615" cy="3634486"/>
          </a:xfrm>
        </p:spPr>
        <p:txBody>
          <a:bodyPr>
            <a:noAutofit/>
          </a:bodyPr>
          <a:lstStyle/>
          <a:p>
            <a:pPr algn="just"/>
            <a:r>
              <a:rPr lang="tr-TR" sz="2000" dirty="0"/>
              <a:t>1977'de </a:t>
            </a:r>
            <a:r>
              <a:rPr lang="tr-TR" sz="2000" dirty="0" err="1"/>
              <a:t>Statland</a:t>
            </a:r>
            <a:r>
              <a:rPr lang="tr-TR" sz="2000" dirty="0"/>
              <a:t> ve </a:t>
            </a:r>
            <a:r>
              <a:rPr lang="tr-TR" sz="2000" dirty="0" err="1"/>
              <a:t>Winkel</a:t>
            </a:r>
            <a:r>
              <a:rPr lang="tr-TR" sz="2000" dirty="0"/>
              <a:t> tarafından örnekleme öncesi sonucu etkileyen değişkenler için </a:t>
            </a:r>
            <a:r>
              <a:rPr lang="tr-TR" sz="2000" dirty="0" err="1"/>
              <a:t>preanalitik</a:t>
            </a:r>
            <a:r>
              <a:rPr lang="tr-TR" sz="2000" dirty="0"/>
              <a:t> faktörler terimi kullanılmıştır.</a:t>
            </a:r>
          </a:p>
          <a:p>
            <a:pPr algn="just"/>
            <a:r>
              <a:rPr lang="tr-TR" sz="2000" dirty="0"/>
              <a:t>1980'lerde, eğitim ve mesleki programlara etki ve müdahale faktörleri terimleri dahil edildi.</a:t>
            </a:r>
          </a:p>
          <a:p>
            <a:pPr algn="just"/>
            <a:r>
              <a:rPr lang="tr-TR" sz="2000" dirty="0"/>
              <a:t>İlk kez 1987 yılında </a:t>
            </a:r>
            <a:r>
              <a:rPr lang="tr-TR" sz="2000" dirty="0" err="1"/>
              <a:t>Einer</a:t>
            </a:r>
            <a:r>
              <a:rPr lang="tr-TR" sz="2000" dirty="0"/>
              <a:t> ve </a:t>
            </a:r>
            <a:r>
              <a:rPr lang="tr-TR" sz="2000" dirty="0" err="1"/>
              <a:t>Zawta</a:t>
            </a:r>
            <a:r>
              <a:rPr lang="tr-TR" sz="2000" dirty="0"/>
              <a:t> </a:t>
            </a:r>
            <a:r>
              <a:rPr lang="tr-TR" sz="2000" dirty="0" err="1"/>
              <a:t>preanalitik</a:t>
            </a:r>
            <a:r>
              <a:rPr lang="tr-TR" sz="2000" dirty="0"/>
              <a:t> değişkenler üzerine bir kitap yayınlamışlardır.</a:t>
            </a:r>
          </a:p>
          <a:p>
            <a:pPr algn="just"/>
            <a:r>
              <a:rPr lang="tr-TR" sz="2000" dirty="0"/>
              <a:t>Etki (</a:t>
            </a:r>
            <a:r>
              <a:rPr lang="tr-TR" sz="2000" dirty="0" err="1"/>
              <a:t>influence</a:t>
            </a:r>
            <a:r>
              <a:rPr lang="tr-TR" sz="2000" dirty="0"/>
              <a:t> ) ve </a:t>
            </a:r>
            <a:r>
              <a:rPr lang="tr-TR" sz="2000" dirty="0" err="1"/>
              <a:t>interferans</a:t>
            </a:r>
            <a:r>
              <a:rPr lang="tr-TR" sz="2000" dirty="0"/>
              <a:t> faktörleri terimleri, laboratuvar bilimleri ve ulusal ve uluslararası standartların terminolojisinin bir parçası haline geldi.</a:t>
            </a:r>
          </a:p>
          <a:p>
            <a:pPr algn="just"/>
            <a:r>
              <a:rPr lang="tr-TR" sz="2000" dirty="0"/>
              <a:t>1981 ‘de Ulusal Klinik Laboratuvar Standartları Komitesi (şimdi Klinik ve Laboratuvar Standartları Enstitüsü, CLSI)  </a:t>
            </a:r>
            <a:r>
              <a:rPr lang="tr-TR" sz="2000" dirty="0" err="1"/>
              <a:t>preanalitik</a:t>
            </a:r>
            <a:r>
              <a:rPr lang="tr-TR" sz="2000" dirty="0"/>
              <a:t> standartlar, kısmen belirlemiştir. </a:t>
            </a:r>
          </a:p>
          <a:p>
            <a:pPr algn="just"/>
            <a:r>
              <a:rPr lang="tr-TR" sz="2000" dirty="0"/>
              <a:t>Avrupa Standartları tarafından da bu gelişmeler takip edilmiştir. (</a:t>
            </a:r>
            <a:r>
              <a:rPr lang="tr-TR" sz="2000" dirty="0" err="1"/>
              <a:t>European</a:t>
            </a:r>
            <a:r>
              <a:rPr lang="tr-TR" sz="2000" dirty="0"/>
              <a:t> </a:t>
            </a:r>
            <a:r>
              <a:rPr lang="tr-TR" sz="2000" dirty="0" err="1"/>
              <a:t>Committee</a:t>
            </a:r>
            <a:r>
              <a:rPr lang="tr-TR" sz="2000" dirty="0"/>
              <a:t> on </a:t>
            </a:r>
            <a:r>
              <a:rPr lang="tr-TR" sz="2000" dirty="0" err="1"/>
              <a:t>Clinical</a:t>
            </a:r>
            <a:r>
              <a:rPr lang="tr-TR" sz="2000" dirty="0"/>
              <a:t> </a:t>
            </a:r>
            <a:r>
              <a:rPr lang="tr-TR" sz="2000" dirty="0" err="1"/>
              <a:t>Laboratory</a:t>
            </a:r>
            <a:r>
              <a:rPr lang="tr-TR" sz="2000" dirty="0"/>
              <a:t> </a:t>
            </a:r>
            <a:r>
              <a:rPr lang="tr-TR" sz="2000" dirty="0" err="1"/>
              <a:t>Standards</a:t>
            </a:r>
            <a:r>
              <a:rPr lang="tr-TR" sz="2000" dirty="0"/>
              <a:t>, ECCLS)</a:t>
            </a:r>
          </a:p>
          <a:p>
            <a:pPr algn="just"/>
            <a:r>
              <a:rPr lang="tr-TR" sz="2000" dirty="0"/>
              <a:t>Bu eylemlerle ders kitaplarında ve laboratuvar tıbbı öğretim kitaplarında </a:t>
            </a:r>
            <a:r>
              <a:rPr lang="tr-TR" sz="2000" dirty="0" err="1"/>
              <a:t>preanalitik</a:t>
            </a:r>
            <a:r>
              <a:rPr lang="tr-TR" sz="2000" dirty="0"/>
              <a:t> dönem terimi yer almıştır.</a:t>
            </a:r>
          </a:p>
          <a:p>
            <a:pPr algn="just"/>
            <a:r>
              <a:rPr lang="tr-TR" sz="2000" dirty="0"/>
              <a:t>Ek olarak, DSÖ 2002 yılında numune tipi ve </a:t>
            </a:r>
            <a:r>
              <a:rPr lang="tr-TR" sz="2000" dirty="0" err="1"/>
              <a:t>stabilite</a:t>
            </a:r>
            <a:r>
              <a:rPr lang="tr-TR" sz="2000" dirty="0"/>
              <a:t> ile ilgili tavsiyeleri yayınlamıştır.</a:t>
            </a:r>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30</a:t>
            </a:fld>
            <a:endParaRPr lang="tr-TR"/>
          </a:p>
        </p:txBody>
      </p:sp>
    </p:spTree>
    <p:extLst>
      <p:ext uri="{BB962C8B-B14F-4D97-AF65-F5344CB8AC3E}">
        <p14:creationId xmlns:p14="http://schemas.microsoft.com/office/powerpoint/2010/main" val="1278655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79486" y="388874"/>
            <a:ext cx="11029616" cy="987552"/>
          </a:xfrm>
        </p:spPr>
        <p:txBody>
          <a:bodyPr/>
          <a:lstStyle/>
          <a:p>
            <a:r>
              <a:rPr lang="tr-TR" dirty="0"/>
              <a:t>EFLM WG-PRE</a:t>
            </a:r>
          </a:p>
        </p:txBody>
      </p:sp>
      <p:sp>
        <p:nvSpPr>
          <p:cNvPr id="3" name="2 İçerik Yer Tutucusu"/>
          <p:cNvSpPr>
            <a:spLocks noGrp="1"/>
          </p:cNvSpPr>
          <p:nvPr>
            <p:ph idx="1"/>
          </p:nvPr>
        </p:nvSpPr>
        <p:spPr>
          <a:xfrm>
            <a:off x="379487" y="1924005"/>
            <a:ext cx="11029615" cy="3634486"/>
          </a:xfrm>
        </p:spPr>
        <p:txBody>
          <a:bodyPr>
            <a:noAutofit/>
          </a:bodyPr>
          <a:lstStyle/>
          <a:p>
            <a:pPr algn="just"/>
            <a:r>
              <a:rPr lang="tr-TR" sz="2200" dirty="0"/>
              <a:t>Avrupa Klinik Kimya ve Laboratuvar Tıbbı Federasyonu (EFLM), 2013 yılında </a:t>
            </a:r>
            <a:r>
              <a:rPr lang="tr-TR" sz="2200" dirty="0" err="1"/>
              <a:t>Preanalitik</a:t>
            </a:r>
            <a:r>
              <a:rPr lang="tr-TR" sz="2200" dirty="0"/>
              <a:t> Aşama (WG-PRE) için bir çalışma grubu kurulmasını onayladı.</a:t>
            </a:r>
          </a:p>
          <a:p>
            <a:pPr algn="just"/>
            <a:r>
              <a:rPr lang="tr-TR" sz="2200" dirty="0"/>
              <a:t>Bu Grubun görev tanımı çok kapsamlı ve iddialıdır;</a:t>
            </a:r>
          </a:p>
          <a:p>
            <a:pPr marL="457200" lvl="1" indent="0" algn="just">
              <a:buNone/>
            </a:pPr>
            <a:r>
              <a:rPr lang="tr-TR" sz="2200" dirty="0"/>
              <a:t> (i) </a:t>
            </a:r>
            <a:r>
              <a:rPr lang="tr-TR" sz="2200" dirty="0" err="1"/>
              <a:t>preanalitik</a:t>
            </a:r>
            <a:r>
              <a:rPr lang="tr-TR" sz="2200" dirty="0"/>
              <a:t> aşamada kalitenin öneminin teşvik edilmesi;</a:t>
            </a:r>
          </a:p>
          <a:p>
            <a:pPr marL="457200" lvl="1" indent="0" algn="just">
              <a:buNone/>
            </a:pPr>
            <a:r>
              <a:rPr lang="tr-TR" sz="2200" dirty="0"/>
              <a:t>(ii) en iyi uygulamaların tanımı ve </a:t>
            </a:r>
            <a:r>
              <a:rPr lang="tr-TR" sz="2200" dirty="0" err="1"/>
              <a:t>preanalitik</a:t>
            </a:r>
            <a:r>
              <a:rPr lang="tr-TR" sz="2200" dirty="0"/>
              <a:t> aşamanın en hassas adımlarına ilişkin kılavuzların veya tavsiyelerin yayınlanması;</a:t>
            </a:r>
          </a:p>
          <a:p>
            <a:pPr marL="457200" lvl="1" indent="0" algn="just">
              <a:buNone/>
            </a:pPr>
            <a:r>
              <a:rPr lang="tr-TR" sz="2200" dirty="0"/>
              <a:t>(iii) mevcut </a:t>
            </a:r>
            <a:r>
              <a:rPr lang="tr-TR" sz="2200" dirty="0" err="1"/>
              <a:t>preanalitik</a:t>
            </a:r>
            <a:r>
              <a:rPr lang="tr-TR" sz="2200" dirty="0"/>
              <a:t> uygulamaları değerlendirmeyi amaçlayan anketlerin uygulamalarının  değerlendirilmesi ve evredeki her aşamanın değerlendirilmesi belgelendirilmesi takip edilmesi ve bu dönemin </a:t>
            </a:r>
            <a:r>
              <a:rPr lang="tr-TR" sz="2200" dirty="0" err="1"/>
              <a:t>standartlalrı</a:t>
            </a:r>
            <a:r>
              <a:rPr lang="tr-TR" sz="2200" dirty="0"/>
              <a:t> ile klinik laboratuvarlarda uyulmasının yaygınlaştırılması; </a:t>
            </a:r>
          </a:p>
          <a:p>
            <a:pPr marL="457200" lvl="1" indent="0" algn="just">
              <a:buNone/>
            </a:pPr>
            <a:r>
              <a:rPr lang="tr-TR" sz="2200" dirty="0"/>
              <a:t>(iv) </a:t>
            </a:r>
            <a:r>
              <a:rPr lang="tr-TR" sz="2200" dirty="0" err="1"/>
              <a:t>preanalitik</a:t>
            </a:r>
            <a:r>
              <a:rPr lang="tr-TR" sz="2200" dirty="0"/>
              <a:t> aşama konularında toplantılar, sempozyumlar, </a:t>
            </a:r>
            <a:r>
              <a:rPr lang="tr-TR" sz="2200" dirty="0" err="1"/>
              <a:t>çalıştaylar</a:t>
            </a:r>
            <a:r>
              <a:rPr lang="tr-TR" sz="2200" dirty="0"/>
              <a:t>, web seminerleri veya diğer eğitim kurslarının düzenlenmesi </a:t>
            </a:r>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31</a:t>
            </a:fld>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85357" y="388874"/>
            <a:ext cx="11029616" cy="987552"/>
          </a:xfrm>
        </p:spPr>
        <p:txBody>
          <a:bodyPr/>
          <a:lstStyle/>
          <a:p>
            <a:r>
              <a:rPr lang="tr-TR" dirty="0" err="1"/>
              <a:t>Preanalitik</a:t>
            </a:r>
            <a:r>
              <a:rPr lang="tr-TR" dirty="0"/>
              <a:t> evre çalışma grupları </a:t>
            </a:r>
          </a:p>
        </p:txBody>
      </p:sp>
      <p:sp>
        <p:nvSpPr>
          <p:cNvPr id="3" name="İçerik Yer Tutucusu 2"/>
          <p:cNvSpPr>
            <a:spLocks noGrp="1"/>
          </p:cNvSpPr>
          <p:nvPr>
            <p:ph idx="1"/>
          </p:nvPr>
        </p:nvSpPr>
        <p:spPr>
          <a:xfrm>
            <a:off x="285357" y="2017435"/>
            <a:ext cx="5897846" cy="3634486"/>
          </a:xfrm>
        </p:spPr>
        <p:txBody>
          <a:bodyPr>
            <a:noAutofit/>
          </a:bodyPr>
          <a:lstStyle/>
          <a:p>
            <a:pPr marL="400050" algn="just"/>
            <a:r>
              <a:rPr lang="tr-TR" dirty="0"/>
              <a:t>Grubun gerçek bileşimi (hem laboratuvar uzmanları hem de teşhis şirketlerinin temsilcileri dahil), amaçlar, yayınlanmış belgeler ve tavsiyeler ile birlikte WG-</a:t>
            </a:r>
            <a:r>
              <a:rPr lang="tr-TR" dirty="0" err="1"/>
              <a:t>PRE'nin</a:t>
            </a:r>
            <a:r>
              <a:rPr lang="tr-TR" dirty="0"/>
              <a:t> devam eden ve gelecekteki projeleri, EFLM web </a:t>
            </a:r>
            <a:r>
              <a:rPr lang="tr-TR" dirty="0" err="1"/>
              <a:t>sitesininde</a:t>
            </a:r>
            <a:r>
              <a:rPr lang="tr-TR" dirty="0"/>
              <a:t> izlenmektedir. </a:t>
            </a:r>
          </a:p>
          <a:p>
            <a:pPr marL="400050" algn="just"/>
            <a:r>
              <a:rPr lang="tr-TR" dirty="0"/>
              <a:t>Ayrıca ülkelerde de kendi dernekleri bünyesinde </a:t>
            </a:r>
            <a:r>
              <a:rPr lang="tr-TR" dirty="0" err="1"/>
              <a:t>preanaitik</a:t>
            </a:r>
            <a:r>
              <a:rPr lang="tr-TR" dirty="0"/>
              <a:t> evre çalışma grupları kurarak ulusal düzeyde de süreç iyileştirilmesine katkıda bulunmaktadır. </a:t>
            </a:r>
          </a:p>
          <a:p>
            <a:pPr marL="400050" algn="just"/>
            <a:r>
              <a:rPr lang="tr-TR" dirty="0"/>
              <a:t>klinik ve laboratuvar uygulamaları, ancak daha sonra </a:t>
            </a:r>
            <a:r>
              <a:rPr lang="tr-TR" dirty="0" err="1"/>
              <a:t>preanalitik</a:t>
            </a:r>
            <a:r>
              <a:rPr lang="tr-TR" dirty="0"/>
              <a:t> fazın kalitesinin en az rutin teşhiste olduğu kadar önemli olduğu klinik araştırma denemeleri gibi bilim ve tıbbın diğer alanlarına genişletildi.</a:t>
            </a:r>
          </a:p>
          <a:p>
            <a:pPr lvl="1" algn="just"/>
            <a:endParaRPr lang="tr-TR" sz="1800" dirty="0"/>
          </a:p>
          <a:p>
            <a:endParaRPr lang="tr-TR" dirty="0"/>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32</a:t>
            </a:fld>
            <a:endParaRPr lang="tr-TR"/>
          </a:p>
        </p:txBody>
      </p:sp>
      <p:sp>
        <p:nvSpPr>
          <p:cNvPr id="6" name="İçerik Yer Tutucusu 2">
            <a:extLst>
              <a:ext uri="{FF2B5EF4-FFF2-40B4-BE49-F238E27FC236}">
                <a16:creationId xmlns="" xmlns:a16="http://schemas.microsoft.com/office/drawing/2014/main" id="{3A7D9ECA-0028-4415-B6A3-CBC057B2BA21}"/>
              </a:ext>
            </a:extLst>
          </p:cNvPr>
          <p:cNvSpPr txBox="1">
            <a:spLocks/>
          </p:cNvSpPr>
          <p:nvPr/>
        </p:nvSpPr>
        <p:spPr>
          <a:xfrm>
            <a:off x="6377690" y="2017435"/>
            <a:ext cx="5652946" cy="3634486"/>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400050" algn="just"/>
            <a:r>
              <a:rPr lang="tr-TR" dirty="0"/>
              <a:t>Bu dönemde hasta  ve çalışan güvenliği çerçevesinde doğru  ve zamanında sonuç prensibi için  IVD  sektöründeki teknolojik gelişmeler ile de desteklenmiş ve süreçte bu kaliteyi iyileştirmek için oluşturulmuştur. </a:t>
            </a:r>
          </a:p>
          <a:p>
            <a:pPr marL="400050" algn="just"/>
            <a:r>
              <a:rPr lang="tr-TR" dirty="0"/>
              <a:t>Süreçte kronolojik olarak ciddi gelişmeler yaşanmıştır. </a:t>
            </a:r>
          </a:p>
          <a:p>
            <a:pPr lvl="1" algn="just"/>
            <a:r>
              <a:rPr lang="tr-TR" sz="1800" dirty="0"/>
              <a:t>( kan alma Tüpleri </a:t>
            </a:r>
          </a:p>
          <a:p>
            <a:pPr lvl="1" algn="just"/>
            <a:r>
              <a:rPr lang="tr-TR" sz="1800" dirty="0"/>
              <a:t>Kan alma kılavuzları </a:t>
            </a:r>
          </a:p>
          <a:p>
            <a:pPr lvl="1" algn="just"/>
            <a:r>
              <a:rPr lang="tr-TR" sz="1800" dirty="0"/>
              <a:t>Transfer koşulları </a:t>
            </a:r>
          </a:p>
          <a:p>
            <a:pPr lvl="1" algn="just"/>
            <a:r>
              <a:rPr lang="tr-TR" sz="1800" dirty="0" err="1"/>
              <a:t>Preanalitik</a:t>
            </a:r>
            <a:r>
              <a:rPr lang="tr-TR" sz="1800" dirty="0"/>
              <a:t> sistemler </a:t>
            </a:r>
          </a:p>
          <a:p>
            <a:pPr lvl="1" algn="just"/>
            <a:r>
              <a:rPr lang="tr-TR" sz="1800" dirty="0"/>
              <a:t>Kalite indikatörleri </a:t>
            </a:r>
          </a:p>
          <a:p>
            <a:pPr lvl="1" algn="just"/>
            <a:endParaRPr lang="tr-TR" sz="1800" dirty="0"/>
          </a:p>
          <a:p>
            <a:endParaRPr lang="tr-TR" dirty="0"/>
          </a:p>
        </p:txBody>
      </p:sp>
    </p:spTree>
    <p:extLst>
      <p:ext uri="{BB962C8B-B14F-4D97-AF65-F5344CB8AC3E}">
        <p14:creationId xmlns:p14="http://schemas.microsoft.com/office/powerpoint/2010/main" val="28556689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srcRect/>
          <a:stretch>
            <a:fillRect/>
          </a:stretch>
        </p:blipFill>
        <p:spPr bwMode="auto">
          <a:xfrm>
            <a:off x="451231" y="2561648"/>
            <a:ext cx="7362767" cy="3862266"/>
          </a:xfrm>
          <a:prstGeom prst="rect">
            <a:avLst/>
          </a:prstGeom>
          <a:noFill/>
          <a:ln w="9525">
            <a:noFill/>
            <a:miter lim="800000"/>
            <a:headEnd/>
            <a:tailEnd/>
          </a:ln>
          <a:effectLst/>
        </p:spPr>
      </p:pic>
      <p:sp>
        <p:nvSpPr>
          <p:cNvPr id="4" name="3 Altbilgi Yer Tutucusu"/>
          <p:cNvSpPr>
            <a:spLocks noGrp="1"/>
          </p:cNvSpPr>
          <p:nvPr>
            <p:ph type="ftr" sz="quarter" idx="11"/>
          </p:nvPr>
        </p:nvSpPr>
        <p:spPr/>
        <p:txBody>
          <a:bodyPr/>
          <a:lstStyle/>
          <a:p>
            <a:r>
              <a:rPr lang="tr-TR"/>
              <a:t>TBD-BD Preanalitik Evre Sempozyumu</a:t>
            </a:r>
          </a:p>
        </p:txBody>
      </p:sp>
      <p:sp>
        <p:nvSpPr>
          <p:cNvPr id="5" name="4 Slayt Numarası Yer Tutucusu"/>
          <p:cNvSpPr>
            <a:spLocks noGrp="1"/>
          </p:cNvSpPr>
          <p:nvPr>
            <p:ph type="sldNum" sz="quarter" idx="12"/>
          </p:nvPr>
        </p:nvSpPr>
        <p:spPr/>
        <p:txBody>
          <a:bodyPr/>
          <a:lstStyle/>
          <a:p>
            <a:fld id="{AB8F4B23-C2CF-4B65-9810-528F1B458636}" type="slidenum">
              <a:rPr lang="tr-TR" smtClean="0"/>
              <a:pPr/>
              <a:t>33</a:t>
            </a:fld>
            <a:endParaRPr lang="tr-TR"/>
          </a:p>
        </p:txBody>
      </p:sp>
      <p:pic>
        <p:nvPicPr>
          <p:cNvPr id="1026" name="Picture 2"/>
          <p:cNvPicPr>
            <a:picLocks noGrp="1" noChangeAspect="1" noChangeArrowheads="1"/>
          </p:cNvPicPr>
          <p:nvPr>
            <p:ph idx="1"/>
          </p:nvPr>
        </p:nvPicPr>
        <p:blipFill>
          <a:blip r:embed="rId3"/>
          <a:srcRect/>
          <a:stretch>
            <a:fillRect/>
          </a:stretch>
        </p:blipFill>
        <p:spPr bwMode="auto">
          <a:xfrm>
            <a:off x="464612" y="752361"/>
            <a:ext cx="7349386" cy="2386214"/>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7498402" y="1559859"/>
            <a:ext cx="4469480" cy="4532563"/>
          </a:xfrm>
          <a:prstGeom prst="rect">
            <a:avLst/>
          </a:prstGeom>
          <a:noFill/>
          <a:ln w="9525">
            <a:noFill/>
            <a:miter lim="800000"/>
            <a:headEnd/>
            <a:tailEnd/>
          </a:ln>
          <a:effectLst/>
        </p:spPr>
      </p:pic>
    </p:spTree>
    <p:extLst>
      <p:ext uri="{BB962C8B-B14F-4D97-AF65-F5344CB8AC3E}">
        <p14:creationId xmlns:p14="http://schemas.microsoft.com/office/powerpoint/2010/main" val="5730945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a:t>Preanalitik</a:t>
            </a:r>
            <a:r>
              <a:rPr lang="tr-TR" dirty="0"/>
              <a:t> evre tarihsel gelişimi </a:t>
            </a:r>
          </a:p>
        </p:txBody>
      </p:sp>
      <p:pic>
        <p:nvPicPr>
          <p:cNvPr id="6" name="İçerik Yer Tutucusu 5"/>
          <p:cNvPicPr>
            <a:picLocks noGrp="1" noChangeAspect="1"/>
          </p:cNvPicPr>
          <p:nvPr>
            <p:ph idx="1"/>
          </p:nvPr>
        </p:nvPicPr>
        <p:blipFill>
          <a:blip r:embed="rId2"/>
          <a:stretch>
            <a:fillRect/>
          </a:stretch>
        </p:blipFill>
        <p:spPr>
          <a:xfrm>
            <a:off x="726141" y="1839119"/>
            <a:ext cx="9722223" cy="4810796"/>
          </a:xfrm>
          <a:prstGeom prst="rect">
            <a:avLst/>
          </a:prstGeom>
        </p:spPr>
      </p:pic>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34</a:t>
            </a:fld>
            <a:endParaRPr lang="tr-TR"/>
          </a:p>
        </p:txBody>
      </p:sp>
    </p:spTree>
    <p:extLst>
      <p:ext uri="{BB962C8B-B14F-4D97-AF65-F5344CB8AC3E}">
        <p14:creationId xmlns:p14="http://schemas.microsoft.com/office/powerpoint/2010/main" val="9438486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p:txBody>
          <a:bodyPr/>
          <a:lstStyle/>
          <a:p>
            <a:r>
              <a:rPr lang="tr-TR"/>
              <a:t>TBD-BD Preanalitik Evre Sempozyumu</a:t>
            </a:r>
          </a:p>
        </p:txBody>
      </p:sp>
      <p:sp>
        <p:nvSpPr>
          <p:cNvPr id="5" name="4 Slayt Numarası Yer Tutucusu"/>
          <p:cNvSpPr>
            <a:spLocks noGrp="1"/>
          </p:cNvSpPr>
          <p:nvPr>
            <p:ph type="sldNum" sz="quarter" idx="12"/>
          </p:nvPr>
        </p:nvSpPr>
        <p:spPr/>
        <p:txBody>
          <a:bodyPr/>
          <a:lstStyle/>
          <a:p>
            <a:fld id="{AB8F4B23-C2CF-4B65-9810-528F1B458636}" type="slidenum">
              <a:rPr lang="tr-TR" smtClean="0"/>
              <a:pPr/>
              <a:t>35</a:t>
            </a:fld>
            <a:endParaRPr lang="tr-TR"/>
          </a:p>
        </p:txBody>
      </p:sp>
      <p:pic>
        <p:nvPicPr>
          <p:cNvPr id="3074" name="Picture 2"/>
          <p:cNvPicPr>
            <a:picLocks noGrp="1" noChangeAspect="1" noChangeArrowheads="1"/>
          </p:cNvPicPr>
          <p:nvPr>
            <p:ph idx="1"/>
          </p:nvPr>
        </p:nvPicPr>
        <p:blipFill>
          <a:blip r:embed="rId2"/>
          <a:srcRect/>
          <a:stretch>
            <a:fillRect/>
          </a:stretch>
        </p:blipFill>
        <p:spPr bwMode="auto">
          <a:xfrm>
            <a:off x="2985808" y="2160765"/>
            <a:ext cx="7982868" cy="4141796"/>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09283" y="836282"/>
            <a:ext cx="5353050" cy="2171700"/>
          </a:xfrm>
          <a:prstGeom prst="rect">
            <a:avLst/>
          </a:prstGeom>
          <a:noFill/>
          <a:ln w="9525">
            <a:noFill/>
            <a:miter lim="800000"/>
            <a:headEnd/>
            <a:tailEnd/>
          </a:ln>
          <a:effectLst/>
        </p:spPr>
      </p:pic>
    </p:spTree>
    <p:extLst>
      <p:ext uri="{BB962C8B-B14F-4D97-AF65-F5344CB8AC3E}">
        <p14:creationId xmlns:p14="http://schemas.microsoft.com/office/powerpoint/2010/main" val="3310776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6230497" y="780003"/>
            <a:ext cx="5380313" cy="5835949"/>
          </a:xfrm>
          <a:prstGeom prst="rect">
            <a:avLst/>
          </a:prstGeom>
          <a:noFill/>
          <a:ln w="9525">
            <a:noFill/>
            <a:miter lim="800000"/>
            <a:headEnd/>
            <a:tailEnd/>
          </a:ln>
          <a:effectLst/>
        </p:spPr>
      </p:pic>
      <p:sp>
        <p:nvSpPr>
          <p:cNvPr id="4" name="3 Altbilgi Yer Tutucusu"/>
          <p:cNvSpPr>
            <a:spLocks noGrp="1"/>
          </p:cNvSpPr>
          <p:nvPr>
            <p:ph type="ftr" sz="quarter" idx="11"/>
          </p:nvPr>
        </p:nvSpPr>
        <p:spPr/>
        <p:txBody>
          <a:bodyPr/>
          <a:lstStyle/>
          <a:p>
            <a:r>
              <a:rPr lang="tr-TR" dirty="0"/>
              <a:t>TBD-BD </a:t>
            </a:r>
            <a:r>
              <a:rPr lang="tr-TR" dirty="0" err="1"/>
              <a:t>Preanalitik</a:t>
            </a:r>
            <a:r>
              <a:rPr lang="tr-TR" dirty="0"/>
              <a:t> Evre Sempozyumu</a:t>
            </a:r>
          </a:p>
        </p:txBody>
      </p:sp>
      <p:sp>
        <p:nvSpPr>
          <p:cNvPr id="5" name="4 Slayt Numarası Yer Tutucusu"/>
          <p:cNvSpPr>
            <a:spLocks noGrp="1"/>
          </p:cNvSpPr>
          <p:nvPr>
            <p:ph type="sldNum" sz="quarter" idx="12"/>
          </p:nvPr>
        </p:nvSpPr>
        <p:spPr/>
        <p:txBody>
          <a:bodyPr/>
          <a:lstStyle/>
          <a:p>
            <a:fld id="{AB8F4B23-C2CF-4B65-9810-528F1B458636}" type="slidenum">
              <a:rPr lang="tr-TR" smtClean="0"/>
              <a:pPr/>
              <a:t>36</a:t>
            </a:fld>
            <a:endParaRPr lang="tr-TR"/>
          </a:p>
        </p:txBody>
      </p:sp>
      <p:pic>
        <p:nvPicPr>
          <p:cNvPr id="2051" name="Picture 3"/>
          <p:cNvPicPr>
            <a:picLocks noChangeAspect="1" noChangeArrowheads="1"/>
          </p:cNvPicPr>
          <p:nvPr/>
        </p:nvPicPr>
        <p:blipFill>
          <a:blip r:embed="rId3"/>
          <a:srcRect/>
          <a:stretch>
            <a:fillRect/>
          </a:stretch>
        </p:blipFill>
        <p:spPr bwMode="auto">
          <a:xfrm>
            <a:off x="352592" y="780003"/>
            <a:ext cx="6332753" cy="2489687"/>
          </a:xfrm>
          <a:prstGeom prst="rect">
            <a:avLst/>
          </a:prstGeom>
          <a:noFill/>
          <a:ln w="9525">
            <a:noFill/>
            <a:miter lim="800000"/>
            <a:headEnd/>
            <a:tailEnd/>
          </a:ln>
          <a:effectLst/>
        </p:spPr>
      </p:pic>
    </p:spTree>
    <p:extLst>
      <p:ext uri="{BB962C8B-B14F-4D97-AF65-F5344CB8AC3E}">
        <p14:creationId xmlns:p14="http://schemas.microsoft.com/office/powerpoint/2010/main" val="4116326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7797" y="1803442"/>
            <a:ext cx="6851104" cy="3633267"/>
          </a:xfrm>
        </p:spPr>
        <p:txBody>
          <a:bodyPr>
            <a:noAutofit/>
          </a:bodyPr>
          <a:lstStyle/>
          <a:p>
            <a:r>
              <a:rPr lang="tr-TR" sz="2000" dirty="0"/>
              <a:t>5 kategoride  47 sorudan oluşan anket </a:t>
            </a:r>
          </a:p>
          <a:p>
            <a:r>
              <a:rPr lang="tr-TR" sz="2000" dirty="0"/>
              <a:t>2014-2016 yılları arasında 161-175 Hırvat laboratuvarında yapılan 6 tur </a:t>
            </a:r>
            <a:r>
              <a:rPr lang="tr-TR" sz="2000" dirty="0" err="1"/>
              <a:t>preanalitik</a:t>
            </a:r>
            <a:r>
              <a:rPr lang="tr-TR" sz="2000" dirty="0"/>
              <a:t> </a:t>
            </a:r>
            <a:r>
              <a:rPr lang="tr-TR" sz="2000" dirty="0" err="1"/>
              <a:t>DKK'nın</a:t>
            </a:r>
            <a:r>
              <a:rPr lang="tr-TR" sz="2000" dirty="0"/>
              <a:t> sonuçların değerlendirmişlerdir. </a:t>
            </a:r>
          </a:p>
          <a:p>
            <a:r>
              <a:rPr lang="tr-TR" sz="2000" dirty="0"/>
              <a:t>5 kategoride (malzeme ve ekipman, hasta tanımlama, hasta hazırlama, numune alma ve saklama) kırk yedi soru analiz edilir.</a:t>
            </a:r>
          </a:p>
          <a:p>
            <a:r>
              <a:rPr lang="tr-TR" sz="2000" dirty="0"/>
              <a:t>Bulgular: ulusal </a:t>
            </a:r>
            <a:r>
              <a:rPr lang="tr-TR" sz="2000" dirty="0" err="1"/>
              <a:t>flebotomi</a:t>
            </a:r>
            <a:r>
              <a:rPr lang="tr-TR" sz="2000" dirty="0"/>
              <a:t> kılavuzuna uygunluğun değerlendirilmiş </a:t>
            </a:r>
            <a:r>
              <a:rPr lang="tr-TR" sz="2000" dirty="0" smtClean="0"/>
              <a:t>ve </a:t>
            </a:r>
            <a:r>
              <a:rPr lang="tr-TR" sz="2000" dirty="0"/>
              <a:t>uyumun araştırılmasında 34/47 soru için kabul edilebilir skorlar elde edilmiş. </a:t>
            </a:r>
          </a:p>
          <a:p>
            <a:r>
              <a:rPr lang="tr-TR" sz="2000" dirty="0"/>
              <a:t>Sonuç olarak </a:t>
            </a:r>
            <a:r>
              <a:rPr lang="tr-TR" sz="2000" dirty="0" err="1"/>
              <a:t>preanalitik</a:t>
            </a:r>
            <a:r>
              <a:rPr lang="tr-TR" sz="2000" dirty="0"/>
              <a:t> </a:t>
            </a:r>
            <a:r>
              <a:rPr lang="tr-TR" sz="2000" dirty="0" err="1"/>
              <a:t>DKK'nın</a:t>
            </a:r>
            <a:r>
              <a:rPr lang="tr-TR" sz="2000" dirty="0"/>
              <a:t> ilk iki yılı, </a:t>
            </a:r>
            <a:r>
              <a:rPr lang="tr-TR" sz="2000" dirty="0" err="1"/>
              <a:t>flebotomi</a:t>
            </a:r>
            <a:r>
              <a:rPr lang="tr-TR" sz="2000" dirty="0"/>
              <a:t> </a:t>
            </a:r>
            <a:r>
              <a:rPr lang="tr-TR" sz="2000" dirty="0" smtClean="0"/>
              <a:t>kılavuzuna </a:t>
            </a:r>
            <a:r>
              <a:rPr lang="tr-TR" sz="2000" dirty="0"/>
              <a:t>iyi bir uyum olduğu ve karmaşık </a:t>
            </a:r>
            <a:r>
              <a:rPr lang="tr-TR" sz="2000" dirty="0" err="1"/>
              <a:t>preanalitik</a:t>
            </a:r>
            <a:r>
              <a:rPr lang="tr-TR" sz="2000" dirty="0"/>
              <a:t> sorunların çözümünde faydalı ve etkin bir çözüm olduğunu göstermiştir. </a:t>
            </a:r>
          </a:p>
          <a:p>
            <a:r>
              <a:rPr lang="tr-TR" sz="2000" dirty="0"/>
              <a:t>Dikkat çekilen kritik noktalar olarak;  güvenlikli-keskin iğneler, tek kullanımlık turnikeler ve </a:t>
            </a:r>
            <a:r>
              <a:rPr lang="tr-TR" sz="2000" dirty="0" err="1"/>
              <a:t>Floridli</a:t>
            </a:r>
            <a:r>
              <a:rPr lang="tr-TR" sz="2000" dirty="0"/>
              <a:t> tüplerin bulunmaması</a:t>
            </a:r>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37</a:t>
            </a:fld>
            <a:endParaRPr lang="tr-TR"/>
          </a:p>
        </p:txBody>
      </p:sp>
      <p:pic>
        <p:nvPicPr>
          <p:cNvPr id="7" name="Resim 6"/>
          <p:cNvPicPr>
            <a:picLocks noChangeAspect="1"/>
          </p:cNvPicPr>
          <p:nvPr/>
        </p:nvPicPr>
        <p:blipFill>
          <a:blip r:embed="rId2"/>
          <a:stretch>
            <a:fillRect/>
          </a:stretch>
        </p:blipFill>
        <p:spPr>
          <a:xfrm>
            <a:off x="7088901" y="468904"/>
            <a:ext cx="5005740" cy="2130476"/>
          </a:xfrm>
          <a:prstGeom prst="rect">
            <a:avLst/>
          </a:prstGeom>
        </p:spPr>
      </p:pic>
    </p:spTree>
    <p:extLst>
      <p:ext uri="{BB962C8B-B14F-4D97-AF65-F5344CB8AC3E}">
        <p14:creationId xmlns:p14="http://schemas.microsoft.com/office/powerpoint/2010/main" val="9882782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a:t>TBD-BD Preanalitik Evre Sempozyumu</a:t>
            </a:r>
          </a:p>
        </p:txBody>
      </p:sp>
      <p:sp>
        <p:nvSpPr>
          <p:cNvPr id="3" name="Slayt Numarası Yer Tutucusu 2"/>
          <p:cNvSpPr>
            <a:spLocks noGrp="1"/>
          </p:cNvSpPr>
          <p:nvPr>
            <p:ph type="sldNum" sz="quarter" idx="12"/>
          </p:nvPr>
        </p:nvSpPr>
        <p:spPr/>
        <p:txBody>
          <a:bodyPr/>
          <a:lstStyle/>
          <a:p>
            <a:fld id="{AB8F4B23-C2CF-4B65-9810-528F1B458636}" type="slidenum">
              <a:rPr lang="tr-TR" smtClean="0"/>
              <a:pPr/>
              <a:t>38</a:t>
            </a:fld>
            <a:endParaRPr lang="tr-TR"/>
          </a:p>
        </p:txBody>
      </p:sp>
      <p:pic>
        <p:nvPicPr>
          <p:cNvPr id="4" name="Resim 3"/>
          <p:cNvPicPr>
            <a:picLocks noChangeAspect="1"/>
          </p:cNvPicPr>
          <p:nvPr/>
        </p:nvPicPr>
        <p:blipFill>
          <a:blip r:embed="rId2"/>
          <a:stretch>
            <a:fillRect/>
          </a:stretch>
        </p:blipFill>
        <p:spPr>
          <a:xfrm>
            <a:off x="1524000" y="836713"/>
            <a:ext cx="4305300" cy="5095875"/>
          </a:xfrm>
          <a:prstGeom prst="rect">
            <a:avLst/>
          </a:prstGeom>
        </p:spPr>
      </p:pic>
      <p:pic>
        <p:nvPicPr>
          <p:cNvPr id="5" name="Resim 4"/>
          <p:cNvPicPr>
            <a:picLocks noChangeAspect="1"/>
          </p:cNvPicPr>
          <p:nvPr/>
        </p:nvPicPr>
        <p:blipFill>
          <a:blip r:embed="rId3"/>
          <a:stretch>
            <a:fillRect/>
          </a:stretch>
        </p:blipFill>
        <p:spPr>
          <a:xfrm>
            <a:off x="5829301" y="1052737"/>
            <a:ext cx="4257675" cy="2676525"/>
          </a:xfrm>
          <a:prstGeom prst="rect">
            <a:avLst/>
          </a:prstGeom>
        </p:spPr>
      </p:pic>
      <p:pic>
        <p:nvPicPr>
          <p:cNvPr id="6" name="Resim 5"/>
          <p:cNvPicPr>
            <a:picLocks noChangeAspect="1"/>
          </p:cNvPicPr>
          <p:nvPr/>
        </p:nvPicPr>
        <p:blipFill>
          <a:blip r:embed="rId4"/>
          <a:stretch>
            <a:fillRect/>
          </a:stretch>
        </p:blipFill>
        <p:spPr>
          <a:xfrm>
            <a:off x="5867400" y="3709963"/>
            <a:ext cx="4267200" cy="2095500"/>
          </a:xfrm>
          <a:prstGeom prst="rect">
            <a:avLst/>
          </a:prstGeom>
        </p:spPr>
      </p:pic>
    </p:spTree>
    <p:extLst>
      <p:ext uri="{BB962C8B-B14F-4D97-AF65-F5344CB8AC3E}">
        <p14:creationId xmlns:p14="http://schemas.microsoft.com/office/powerpoint/2010/main" val="17262322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6" name="İçerik Yer Tutucusu 5"/>
          <p:cNvPicPr>
            <a:picLocks noGrp="1" noChangeAspect="1"/>
          </p:cNvPicPr>
          <p:nvPr>
            <p:ph idx="1"/>
          </p:nvPr>
        </p:nvPicPr>
        <p:blipFill>
          <a:blip r:embed="rId2"/>
          <a:stretch>
            <a:fillRect/>
          </a:stretch>
        </p:blipFill>
        <p:spPr>
          <a:xfrm>
            <a:off x="6409846" y="1979280"/>
            <a:ext cx="5402019" cy="4444634"/>
          </a:xfrm>
          <a:prstGeom prst="rect">
            <a:avLst/>
          </a:prstGeom>
        </p:spPr>
      </p:pic>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39</a:t>
            </a:fld>
            <a:endParaRPr lang="tr-TR"/>
          </a:p>
        </p:txBody>
      </p:sp>
      <p:pic>
        <p:nvPicPr>
          <p:cNvPr id="8" name="Resim 7"/>
          <p:cNvPicPr>
            <a:picLocks noChangeAspect="1"/>
          </p:cNvPicPr>
          <p:nvPr/>
        </p:nvPicPr>
        <p:blipFill>
          <a:blip r:embed="rId3"/>
          <a:stretch>
            <a:fillRect/>
          </a:stretch>
        </p:blipFill>
        <p:spPr>
          <a:xfrm>
            <a:off x="581192" y="664591"/>
            <a:ext cx="6448425" cy="2343150"/>
          </a:xfrm>
          <a:prstGeom prst="rect">
            <a:avLst/>
          </a:prstGeom>
        </p:spPr>
      </p:pic>
    </p:spTree>
    <p:extLst>
      <p:ext uri="{BB962C8B-B14F-4D97-AF65-F5344CB8AC3E}">
        <p14:creationId xmlns:p14="http://schemas.microsoft.com/office/powerpoint/2010/main" val="4002669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Meslek hastalığı nedir?</a:t>
            </a:r>
          </a:p>
        </p:txBody>
      </p:sp>
      <p:sp>
        <p:nvSpPr>
          <p:cNvPr id="3" name="2 İçerik Yer Tutucusu"/>
          <p:cNvSpPr>
            <a:spLocks noGrp="1"/>
          </p:cNvSpPr>
          <p:nvPr>
            <p:ph idx="1"/>
          </p:nvPr>
        </p:nvSpPr>
        <p:spPr>
          <a:xfrm>
            <a:off x="581192" y="2560640"/>
            <a:ext cx="11238773" cy="3721290"/>
          </a:xfrm>
        </p:spPr>
        <p:txBody>
          <a:bodyPr>
            <a:noAutofit/>
          </a:bodyPr>
          <a:lstStyle/>
          <a:p>
            <a:pPr algn="just"/>
            <a:r>
              <a:rPr lang="tr-TR" sz="2400" dirty="0"/>
              <a:t>Çalışanın çalıştığı  veya yaptığı işin niteliğinden dolayı tekrarlanan bir sebeple veya işin yürütüm şartları  yüzünden uğradığı geçici veya sürekli hastalık, bedensel veya  ruhsal özürlülük halleridir. (5510  sayılı Sosyal Sigortalar ve  Genel Sağlık Sigortası  Kanunu, 31.05.2006) </a:t>
            </a:r>
          </a:p>
          <a:p>
            <a:pPr algn="just"/>
            <a:r>
              <a:rPr lang="tr-TR" sz="2400" dirty="0"/>
              <a:t>Zararlı bir  etkenle bundan etkilenen insan vücudu arasında,  </a:t>
            </a:r>
          </a:p>
          <a:p>
            <a:pPr lvl="1" algn="just"/>
            <a:r>
              <a:rPr lang="tr-TR" sz="2400" dirty="0"/>
              <a:t>çalışılan işe özgü  </a:t>
            </a:r>
          </a:p>
          <a:p>
            <a:pPr lvl="1" algn="just"/>
            <a:r>
              <a:rPr lang="tr-TR" sz="2400" dirty="0"/>
              <a:t>bir neden – sonuç , </a:t>
            </a:r>
          </a:p>
          <a:p>
            <a:pPr lvl="1" algn="just"/>
            <a:r>
              <a:rPr lang="tr-TR" sz="2400" dirty="0"/>
              <a:t>etki - tepki ilişkisinin ortaya  konabildiği  hastalıklar  grubudur. </a:t>
            </a:r>
          </a:p>
          <a:p>
            <a:pPr>
              <a:buNone/>
            </a:pPr>
            <a:r>
              <a:rPr lang="tr-TR" sz="2400" dirty="0"/>
              <a:t/>
            </a:r>
            <a:br>
              <a:rPr lang="tr-TR" sz="2400" dirty="0"/>
            </a:br>
            <a:endParaRPr lang="tr-TR" sz="2400" dirty="0"/>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4</a:t>
            </a:fld>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Altbilgi Yer Tutucusu"/>
          <p:cNvSpPr>
            <a:spLocks noGrp="1"/>
          </p:cNvSpPr>
          <p:nvPr>
            <p:ph type="ftr" sz="quarter" idx="11"/>
          </p:nvPr>
        </p:nvSpPr>
        <p:spPr/>
        <p:txBody>
          <a:bodyPr/>
          <a:lstStyle/>
          <a:p>
            <a:r>
              <a:rPr lang="tr-TR"/>
              <a:t>TBD-BD Preanalitik Evre Sempozyumu</a:t>
            </a:r>
          </a:p>
        </p:txBody>
      </p:sp>
      <p:sp>
        <p:nvSpPr>
          <p:cNvPr id="5" name="4 Slayt Numarası Yer Tutucusu"/>
          <p:cNvSpPr>
            <a:spLocks noGrp="1"/>
          </p:cNvSpPr>
          <p:nvPr>
            <p:ph type="sldNum" sz="quarter" idx="12"/>
          </p:nvPr>
        </p:nvSpPr>
        <p:spPr/>
        <p:txBody>
          <a:bodyPr/>
          <a:lstStyle/>
          <a:p>
            <a:fld id="{AB8F4B23-C2CF-4B65-9810-528F1B458636}" type="slidenum">
              <a:rPr lang="tr-TR" smtClean="0"/>
              <a:pPr/>
              <a:t>40</a:t>
            </a:fld>
            <a:endParaRPr lang="tr-TR"/>
          </a:p>
        </p:txBody>
      </p:sp>
      <p:pic>
        <p:nvPicPr>
          <p:cNvPr id="3074" name="Picture 2"/>
          <p:cNvPicPr>
            <a:picLocks noGrp="1" noChangeAspect="1" noChangeArrowheads="1"/>
          </p:cNvPicPr>
          <p:nvPr>
            <p:ph idx="1"/>
          </p:nvPr>
        </p:nvPicPr>
        <p:blipFill>
          <a:blip r:embed="rId2"/>
          <a:srcRect/>
          <a:stretch>
            <a:fillRect/>
          </a:stretch>
        </p:blipFill>
        <p:spPr bwMode="auto">
          <a:xfrm>
            <a:off x="1336682" y="3039538"/>
            <a:ext cx="4458999" cy="3645194"/>
          </a:xfrm>
          <a:prstGeom prst="rect">
            <a:avLst/>
          </a:prstGeom>
          <a:noFill/>
          <a:ln w="9525">
            <a:noFill/>
            <a:miter lim="800000"/>
            <a:headEnd/>
            <a:tailEnd/>
          </a:ln>
          <a:effectLst/>
        </p:spPr>
      </p:pic>
      <p:sp>
        <p:nvSpPr>
          <p:cNvPr id="3" name="Dikdörtgen 2"/>
          <p:cNvSpPr/>
          <p:nvPr/>
        </p:nvSpPr>
        <p:spPr>
          <a:xfrm>
            <a:off x="484772" y="806523"/>
            <a:ext cx="4762872" cy="2677656"/>
          </a:xfrm>
          <a:prstGeom prst="rect">
            <a:avLst/>
          </a:prstGeom>
        </p:spPr>
        <p:txBody>
          <a:bodyPr wrap="square">
            <a:spAutoFit/>
          </a:bodyPr>
          <a:lstStyle/>
          <a:p>
            <a:r>
              <a:rPr lang="tr-TR" sz="2400" dirty="0"/>
              <a:t>Laboratuvar dışında </a:t>
            </a:r>
            <a:r>
              <a:rPr lang="tr-TR" sz="2400" dirty="0" err="1"/>
              <a:t>preanalitik</a:t>
            </a:r>
            <a:r>
              <a:rPr lang="tr-TR" sz="2400" dirty="0"/>
              <a:t> aşamada otomasyon. </a:t>
            </a:r>
          </a:p>
          <a:p>
            <a:pPr lvl="1"/>
            <a:r>
              <a:rPr lang="tr-TR" sz="2400" dirty="0"/>
              <a:t>Hastanın hazırlanması, </a:t>
            </a:r>
          </a:p>
          <a:p>
            <a:pPr lvl="1"/>
            <a:r>
              <a:rPr lang="tr-TR" sz="2400" dirty="0"/>
              <a:t>Hastanın </a:t>
            </a:r>
            <a:r>
              <a:rPr lang="tr-TR" sz="2400" dirty="0" err="1"/>
              <a:t>kimliklendirilmesi</a:t>
            </a:r>
            <a:r>
              <a:rPr lang="tr-TR" sz="2400" dirty="0"/>
              <a:t>, </a:t>
            </a:r>
          </a:p>
          <a:p>
            <a:pPr lvl="1"/>
            <a:r>
              <a:rPr lang="tr-TR" sz="2400" dirty="0"/>
              <a:t>Numune alınması, </a:t>
            </a:r>
          </a:p>
          <a:p>
            <a:pPr lvl="1"/>
            <a:r>
              <a:rPr lang="tr-TR" sz="2400" dirty="0"/>
              <a:t>Numunenin muhafazası </a:t>
            </a:r>
          </a:p>
          <a:p>
            <a:pPr lvl="1"/>
            <a:r>
              <a:rPr lang="tr-TR" sz="2400" dirty="0"/>
              <a:t>Numunenin transferi.</a:t>
            </a:r>
          </a:p>
        </p:txBody>
      </p:sp>
      <p:sp>
        <p:nvSpPr>
          <p:cNvPr id="6" name="Dikdörtgen 5"/>
          <p:cNvSpPr/>
          <p:nvPr/>
        </p:nvSpPr>
        <p:spPr>
          <a:xfrm>
            <a:off x="5419165" y="487025"/>
            <a:ext cx="6288063" cy="6001643"/>
          </a:xfrm>
          <a:prstGeom prst="rect">
            <a:avLst/>
          </a:prstGeom>
        </p:spPr>
        <p:txBody>
          <a:bodyPr wrap="square">
            <a:spAutoFit/>
          </a:bodyPr>
          <a:lstStyle/>
          <a:p>
            <a:pPr algn="just"/>
            <a:r>
              <a:rPr lang="tr-TR" sz="2400" dirty="0"/>
              <a:t>Laboratuvar içinde </a:t>
            </a:r>
            <a:r>
              <a:rPr lang="tr-TR" sz="2400" dirty="0" err="1"/>
              <a:t>preanalitik</a:t>
            </a:r>
            <a:r>
              <a:rPr lang="tr-TR" sz="2400" dirty="0"/>
              <a:t> aşamada otomasyon. </a:t>
            </a:r>
          </a:p>
          <a:p>
            <a:pPr algn="just"/>
            <a:r>
              <a:rPr lang="tr-TR" sz="2400" dirty="0" err="1"/>
              <a:t>Laboratuar</a:t>
            </a:r>
            <a:r>
              <a:rPr lang="tr-TR" sz="2400" dirty="0"/>
              <a:t> bünyesinde gerçekleştirilen </a:t>
            </a:r>
            <a:r>
              <a:rPr lang="tr-TR" sz="2400" dirty="0" err="1"/>
              <a:t>preanalitik</a:t>
            </a:r>
            <a:r>
              <a:rPr lang="tr-TR" sz="2400" dirty="0"/>
              <a:t> prosedürler, analiz için uygun numunelerin hazırlanmasından oluşur.</a:t>
            </a:r>
          </a:p>
          <a:p>
            <a:pPr lvl="1" algn="just"/>
            <a:r>
              <a:rPr lang="tr-TR" sz="2400" dirty="0"/>
              <a:t>Numune kabulü, </a:t>
            </a:r>
          </a:p>
          <a:p>
            <a:pPr lvl="1" algn="just"/>
            <a:r>
              <a:rPr lang="tr-TR" sz="2400" dirty="0" err="1"/>
              <a:t>S</a:t>
            </a:r>
            <a:r>
              <a:rPr lang="tr-TR" sz="2400" dirty="0" err="1" smtClean="0"/>
              <a:t>antrifüjleme</a:t>
            </a:r>
            <a:r>
              <a:rPr lang="tr-TR" sz="2400" dirty="0"/>
              <a:t>, </a:t>
            </a:r>
          </a:p>
          <a:p>
            <a:pPr lvl="1" algn="just"/>
            <a:r>
              <a:rPr lang="tr-TR" sz="2400" dirty="0" err="1"/>
              <a:t>A</a:t>
            </a:r>
            <a:r>
              <a:rPr lang="tr-TR" sz="2400" dirty="0" err="1" smtClean="0"/>
              <a:t>likotlama</a:t>
            </a:r>
            <a:r>
              <a:rPr lang="tr-TR" sz="2400" dirty="0"/>
              <a:t>, pipetleme, seyreltme </a:t>
            </a:r>
            <a:r>
              <a:rPr lang="tr-TR" sz="2400" dirty="0" smtClean="0"/>
              <a:t>ve</a:t>
            </a:r>
          </a:p>
          <a:p>
            <a:pPr lvl="1" algn="just"/>
            <a:r>
              <a:rPr lang="tr-TR" sz="2400" dirty="0"/>
              <a:t>N</a:t>
            </a:r>
            <a:r>
              <a:rPr lang="tr-TR" sz="2400" dirty="0" smtClean="0"/>
              <a:t>umuneleri tasnifleme </a:t>
            </a:r>
          </a:p>
          <a:p>
            <a:pPr lvl="1" algn="just"/>
            <a:r>
              <a:rPr lang="tr-TR" sz="2400" dirty="0"/>
              <a:t>A</a:t>
            </a:r>
            <a:r>
              <a:rPr lang="tr-TR" sz="2400" dirty="0" smtClean="0"/>
              <a:t>nalizörlere verilmesi Bu </a:t>
            </a:r>
            <a:r>
              <a:rPr lang="tr-TR" sz="2400" dirty="0"/>
              <a:t>prosedürler, yüksek hata ve biyolojik tehlike riski olan, personel tarafından yapılabilir ve zaman alıcı bir iştir. </a:t>
            </a:r>
          </a:p>
          <a:p>
            <a:pPr algn="just"/>
            <a:r>
              <a:rPr lang="tr-TR" sz="2400" dirty="0"/>
              <a:t>Teknolojik gelişmeler ile hataları, biyolojik tehlikeleri ve emek yoğun işçiliğe bağlı etkileri azaltmak amacıyla otomatik </a:t>
            </a:r>
            <a:r>
              <a:rPr lang="tr-TR" sz="2400" dirty="0" err="1"/>
              <a:t>preanalitik</a:t>
            </a:r>
            <a:r>
              <a:rPr lang="tr-TR" sz="2400" dirty="0"/>
              <a:t> sistemler geliştirilmiştir. </a:t>
            </a:r>
          </a:p>
        </p:txBody>
      </p:sp>
    </p:spTree>
    <p:extLst>
      <p:ext uri="{BB962C8B-B14F-4D97-AF65-F5344CB8AC3E}">
        <p14:creationId xmlns:p14="http://schemas.microsoft.com/office/powerpoint/2010/main" val="25241360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6038" y="233979"/>
            <a:ext cx="11029616" cy="987552"/>
          </a:xfrm>
        </p:spPr>
        <p:txBody>
          <a:bodyPr/>
          <a:lstStyle/>
          <a:p>
            <a:r>
              <a:rPr lang="tr-TR" dirty="0"/>
              <a:t>Yalın Laboratuvar </a:t>
            </a:r>
          </a:p>
        </p:txBody>
      </p:sp>
      <p:sp>
        <p:nvSpPr>
          <p:cNvPr id="3" name="İçerik Yer Tutucusu 2"/>
          <p:cNvSpPr>
            <a:spLocks noGrp="1"/>
          </p:cNvSpPr>
          <p:nvPr>
            <p:ph idx="1"/>
          </p:nvPr>
        </p:nvSpPr>
        <p:spPr>
          <a:xfrm>
            <a:off x="366039" y="2307388"/>
            <a:ext cx="11029615" cy="3634486"/>
          </a:xfrm>
        </p:spPr>
        <p:txBody>
          <a:bodyPr>
            <a:noAutofit/>
          </a:bodyPr>
          <a:lstStyle/>
          <a:p>
            <a:pPr algn="just"/>
            <a:r>
              <a:rPr lang="tr-TR" sz="2200" dirty="0"/>
              <a:t>Yalın yönetimin temel ilkeleri, toplam üretim süresini ve emeğini azaltmak için gereksiz ve katma değeri olmayan faaliyetlerin azaltılmasını vurgular. </a:t>
            </a:r>
          </a:p>
          <a:p>
            <a:pPr algn="just"/>
            <a:r>
              <a:rPr lang="tr-TR" sz="2200" dirty="0"/>
              <a:t>Yalın araçlar, hataya açık olan ve tamamen ortadan kaldırılamıyorsa kontrol edilmesi gereken adımları belirlemeye odaklanır.</a:t>
            </a:r>
          </a:p>
          <a:p>
            <a:pPr algn="just"/>
            <a:r>
              <a:rPr lang="tr-TR" sz="2200" dirty="0"/>
              <a:t>Yalın yönetim ilkeleri, işleri en az zaman ve çaba harcayarak ilk seferde doğru yapmayı destekleyen basitleştirilmiş ve standartlaştırılmış görevleri yerine getirme yöntemleri lehine işleri her zaman yapıldığı gibi yapmayı sağlar.</a:t>
            </a:r>
          </a:p>
          <a:p>
            <a:pPr algn="just"/>
            <a:r>
              <a:rPr lang="tr-TR" sz="2200" dirty="0"/>
              <a:t>Yalın düşünceyi uygulamada oldukça etkili bir araç, mevcut bir süreçteki veya alt süreçteki tüm adımları kaydederek ve mevcut durumu (yani “olduğu gibi”) gösteren süreç haritasıdır.</a:t>
            </a:r>
          </a:p>
          <a:p>
            <a:pPr algn="just"/>
            <a:r>
              <a:rPr lang="tr-TR" sz="2200" dirty="0"/>
              <a:t>Süreç haritalama gibi yalın araçlar, kuruluşların laboratuvarlarında gerçekleşen faaliyetlerin ve klinik laboratuvarın dışındaki ancak test süreçleriyle ilgili faaliyetlerin kritik bir envanterini almalarını sağlar.</a:t>
            </a:r>
          </a:p>
          <a:p>
            <a:pPr marL="0" indent="0">
              <a:buNone/>
            </a:pPr>
            <a:endParaRPr lang="tr-TR" sz="2200" dirty="0"/>
          </a:p>
          <a:p>
            <a:endParaRPr lang="tr-TR" sz="2200" dirty="0"/>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41</a:t>
            </a:fld>
            <a:endParaRPr lang="tr-TR"/>
          </a:p>
        </p:txBody>
      </p:sp>
    </p:spTree>
    <p:extLst>
      <p:ext uri="{BB962C8B-B14F-4D97-AF65-F5344CB8AC3E}">
        <p14:creationId xmlns:p14="http://schemas.microsoft.com/office/powerpoint/2010/main" val="4124504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stretch>
            <a:fillRect/>
          </a:stretch>
        </p:blipFill>
        <p:spPr>
          <a:xfrm>
            <a:off x="742557" y="738049"/>
            <a:ext cx="3798795" cy="2515418"/>
          </a:xfrm>
          <a:prstGeom prst="rect">
            <a:avLst/>
          </a:prstGeom>
        </p:spPr>
      </p:pic>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42</a:t>
            </a:fld>
            <a:endParaRPr lang="tr-TR"/>
          </a:p>
        </p:txBody>
      </p:sp>
      <p:pic>
        <p:nvPicPr>
          <p:cNvPr id="7" name="Resim 6"/>
          <p:cNvPicPr>
            <a:picLocks noChangeAspect="1"/>
          </p:cNvPicPr>
          <p:nvPr/>
        </p:nvPicPr>
        <p:blipFill>
          <a:blip r:embed="rId3"/>
          <a:stretch>
            <a:fillRect/>
          </a:stretch>
        </p:blipFill>
        <p:spPr>
          <a:xfrm>
            <a:off x="5435619" y="647018"/>
            <a:ext cx="5864089" cy="2697481"/>
          </a:xfrm>
          <a:prstGeom prst="rect">
            <a:avLst/>
          </a:prstGeom>
        </p:spPr>
      </p:pic>
      <p:sp>
        <p:nvSpPr>
          <p:cNvPr id="8" name="Metin kutusu 7"/>
          <p:cNvSpPr txBox="1"/>
          <p:nvPr/>
        </p:nvSpPr>
        <p:spPr>
          <a:xfrm>
            <a:off x="742557" y="3168071"/>
            <a:ext cx="11029616" cy="3477875"/>
          </a:xfrm>
          <a:prstGeom prst="rect">
            <a:avLst/>
          </a:prstGeom>
          <a:noFill/>
        </p:spPr>
        <p:txBody>
          <a:bodyPr wrap="square" rtlCol="0">
            <a:spAutoFit/>
          </a:bodyPr>
          <a:lstStyle/>
          <a:p>
            <a:pPr algn="just"/>
            <a:r>
              <a:rPr lang="tr-TR" sz="2000" dirty="0"/>
              <a:t>Spesifik olarak, idrar örneği toplama yöntemi değiştirilerek, süreçten 11 adım çıkarıldı.</a:t>
            </a:r>
          </a:p>
          <a:p>
            <a:pPr algn="just"/>
            <a:r>
              <a:rPr lang="tr-TR" sz="2000" dirty="0"/>
              <a:t>Örneklerin kaplardan tüplere açık transferi ve örneklerin yeniden etiketlenmesi dahil olmak üzere, ikisi </a:t>
            </a:r>
            <a:r>
              <a:rPr lang="tr-TR" sz="2000" dirty="0" err="1"/>
              <a:t>preanalitik</a:t>
            </a:r>
            <a:r>
              <a:rPr lang="tr-TR" sz="2000" dirty="0"/>
              <a:t> aşamada olmak üzere hataya açık 3 adımın tümü ortadan kaldırıldı.</a:t>
            </a:r>
          </a:p>
          <a:p>
            <a:pPr algn="just"/>
            <a:r>
              <a:rPr lang="tr-TR" sz="2000" dirty="0"/>
              <a:t>Bu değişiklik laboratuvar personeli için daha güvenli bir ortam yaratmış </a:t>
            </a:r>
            <a:r>
              <a:rPr lang="tr-TR" sz="2000" dirty="0" smtClean="0"/>
              <a:t>ve hasta </a:t>
            </a:r>
            <a:r>
              <a:rPr lang="tr-TR" sz="2000" dirty="0"/>
              <a:t>için test hatası riskini </a:t>
            </a:r>
            <a:r>
              <a:rPr lang="tr-TR" sz="2000" dirty="0" smtClean="0"/>
              <a:t>azaltmıştır..</a:t>
            </a:r>
            <a:endParaRPr lang="tr-TR" sz="2000" dirty="0"/>
          </a:p>
          <a:p>
            <a:pPr algn="just"/>
            <a:r>
              <a:rPr lang="tr-TR" sz="2000" dirty="0" smtClean="0"/>
              <a:t>Verimlilik artmış </a:t>
            </a:r>
            <a:r>
              <a:rPr lang="tr-TR" sz="2000" dirty="0"/>
              <a:t>ve laboratuvar personeli ve malzemelerinin israfını azalttı.</a:t>
            </a:r>
          </a:p>
          <a:p>
            <a:pPr algn="just"/>
            <a:r>
              <a:rPr lang="tr-TR" sz="2000" dirty="0"/>
              <a:t>Genel olarak, elimine edilen adımlar, süreçteki tüm adımların %64'ünü temsil ediyordu.</a:t>
            </a:r>
          </a:p>
          <a:p>
            <a:pPr algn="just"/>
            <a:r>
              <a:rPr lang="tr-TR" sz="2000" dirty="0" smtClean="0"/>
              <a:t>Bir </a:t>
            </a:r>
            <a:r>
              <a:rPr lang="tr-TR" sz="2000" dirty="0"/>
              <a:t>sermaye yatırımı gerektirmeyen basit bir aracın kullanımının laboratuvardaki </a:t>
            </a:r>
            <a:r>
              <a:rPr lang="tr-TR" sz="2000" dirty="0" err="1"/>
              <a:t>preanalitik</a:t>
            </a:r>
            <a:r>
              <a:rPr lang="tr-TR" sz="2000" dirty="0"/>
              <a:t> süreci basitleştirerek ve hata fırsatlarını ortadan kaldırarak gözle görülür kalite iyileştirmelerine nasıl yol açabileceğini göstermektedir.</a:t>
            </a:r>
          </a:p>
          <a:p>
            <a:endParaRPr lang="tr-TR" sz="2000" dirty="0"/>
          </a:p>
        </p:txBody>
      </p:sp>
    </p:spTree>
    <p:extLst>
      <p:ext uri="{BB962C8B-B14F-4D97-AF65-F5344CB8AC3E}">
        <p14:creationId xmlns:p14="http://schemas.microsoft.com/office/powerpoint/2010/main" val="40319500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7" name="İçerik Yer Tutucusu 6"/>
          <p:cNvPicPr>
            <a:picLocks noGrp="1" noChangeAspect="1"/>
          </p:cNvPicPr>
          <p:nvPr>
            <p:ph idx="1"/>
          </p:nvPr>
        </p:nvPicPr>
        <p:blipFill>
          <a:blip r:embed="rId2"/>
          <a:stretch>
            <a:fillRect/>
          </a:stretch>
        </p:blipFill>
        <p:spPr>
          <a:xfrm>
            <a:off x="5410654" y="731520"/>
            <a:ext cx="6559323" cy="4876176"/>
          </a:xfrm>
          <a:prstGeom prst="rect">
            <a:avLst/>
          </a:prstGeom>
        </p:spPr>
      </p:pic>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43</a:t>
            </a:fld>
            <a:endParaRPr lang="tr-TR"/>
          </a:p>
        </p:txBody>
      </p:sp>
      <p:pic>
        <p:nvPicPr>
          <p:cNvPr id="6" name="Resim 5"/>
          <p:cNvPicPr>
            <a:picLocks noChangeAspect="1"/>
          </p:cNvPicPr>
          <p:nvPr/>
        </p:nvPicPr>
        <p:blipFill>
          <a:blip r:embed="rId3"/>
          <a:stretch>
            <a:fillRect/>
          </a:stretch>
        </p:blipFill>
        <p:spPr>
          <a:xfrm>
            <a:off x="782898" y="1310579"/>
            <a:ext cx="5215524" cy="4587301"/>
          </a:xfrm>
          <a:prstGeom prst="rect">
            <a:avLst/>
          </a:prstGeom>
        </p:spPr>
      </p:pic>
    </p:spTree>
    <p:extLst>
      <p:ext uri="{BB962C8B-B14F-4D97-AF65-F5344CB8AC3E}">
        <p14:creationId xmlns:p14="http://schemas.microsoft.com/office/powerpoint/2010/main" val="32449588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2592" y="233979"/>
            <a:ext cx="11029616" cy="987552"/>
          </a:xfrm>
        </p:spPr>
        <p:txBody>
          <a:bodyPr>
            <a:normAutofit/>
          </a:bodyPr>
          <a:lstStyle/>
          <a:p>
            <a:r>
              <a:rPr lang="tr-TR" dirty="0"/>
              <a:t>Toplam laboratuvar otomasyonu -1 </a:t>
            </a:r>
          </a:p>
        </p:txBody>
      </p:sp>
      <p:sp>
        <p:nvSpPr>
          <p:cNvPr id="3" name="İçerik Yer Tutucusu 2"/>
          <p:cNvSpPr>
            <a:spLocks noGrp="1"/>
          </p:cNvSpPr>
          <p:nvPr>
            <p:ph idx="1"/>
          </p:nvPr>
        </p:nvSpPr>
        <p:spPr>
          <a:xfrm>
            <a:off x="352592" y="2005479"/>
            <a:ext cx="11029615" cy="3634486"/>
          </a:xfrm>
        </p:spPr>
        <p:txBody>
          <a:bodyPr>
            <a:noAutofit/>
          </a:bodyPr>
          <a:lstStyle/>
          <a:p>
            <a:pPr algn="just"/>
            <a:r>
              <a:rPr lang="tr-TR" b="1" dirty="0"/>
              <a:t>Toplam laboratuvar otomasyonu (TLA), son zamanlarda birçok laboratuvarda çarpıcı biçimde genişlemiştir ve 7/24 faaliyet gösteren yüksek hacimli bir laboratuvarda çok çeşitli avantajlara </a:t>
            </a:r>
            <a:r>
              <a:rPr lang="tr-TR" b="1" dirty="0" smtClean="0"/>
              <a:t>sahiptir.</a:t>
            </a:r>
            <a:endParaRPr lang="tr-TR" dirty="0"/>
          </a:p>
          <a:p>
            <a:pPr algn="just"/>
            <a:r>
              <a:rPr lang="tr-TR" b="1" dirty="0"/>
              <a:t>Otomasyon çözümü, analizlerin çoğu için otomatikleştirilmiş ekipmandan, otomatik bir numune </a:t>
            </a:r>
            <a:r>
              <a:rPr lang="tr-TR" b="1" dirty="0" smtClean="0"/>
              <a:t>kabul ünitesinin </a:t>
            </a:r>
            <a:r>
              <a:rPr lang="tr-TR" b="1" dirty="0"/>
              <a:t>dahil edilmesini ve/veya numuneleri analizörlere ve son olarak otomatik taşıma tesisine (ör. tüp taşıma veya bir araç) ileten yol çözümünün </a:t>
            </a:r>
            <a:r>
              <a:rPr lang="tr-TR" b="1" dirty="0" smtClean="0"/>
              <a:t>ve hatta numune arşivlenmesinin dahil </a:t>
            </a:r>
            <a:r>
              <a:rPr lang="tr-TR" b="1" dirty="0"/>
              <a:t>edilmesini kapsayacak şekilde değişir. </a:t>
            </a:r>
            <a:endParaRPr lang="tr-TR" b="1" dirty="0" smtClean="0"/>
          </a:p>
          <a:p>
            <a:pPr algn="just"/>
            <a:r>
              <a:rPr lang="tr-TR" b="1" dirty="0" smtClean="0"/>
              <a:t>Kuşkusuz</a:t>
            </a:r>
            <a:r>
              <a:rPr lang="tr-TR" b="1" dirty="0"/>
              <a:t>, otomasyon verimliliği önemli ölçüde </a:t>
            </a:r>
            <a:r>
              <a:rPr lang="tr-TR" b="1" dirty="0" smtClean="0"/>
              <a:t>arttırır TAT  kısalır </a:t>
            </a:r>
            <a:r>
              <a:rPr lang="tr-TR" b="1" dirty="0"/>
              <a:t>ve ayrıca uygulama süresini ve dolayısıyla (olası) insan hatalarının sayısını </a:t>
            </a:r>
            <a:r>
              <a:rPr lang="tr-TR" b="1" dirty="0" smtClean="0"/>
              <a:t>azaltır. İnsan kaynağı ihtiyacını azaltır.  Kas </a:t>
            </a:r>
            <a:r>
              <a:rPr lang="tr-TR" b="1" dirty="0" err="1" smtClean="0"/>
              <a:t>iskelt</a:t>
            </a:r>
            <a:r>
              <a:rPr lang="tr-TR" b="1" dirty="0" smtClean="0"/>
              <a:t> sistemi hastalıklarını azaltır.  </a:t>
            </a:r>
            <a:endParaRPr lang="tr-TR" dirty="0"/>
          </a:p>
          <a:p>
            <a:pPr algn="just"/>
            <a:r>
              <a:rPr lang="tr-TR" b="1" dirty="0" smtClean="0"/>
              <a:t>LIS ile kalite </a:t>
            </a:r>
            <a:r>
              <a:rPr lang="tr-TR" b="1" dirty="0" err="1" smtClean="0"/>
              <a:t>inikatörleri</a:t>
            </a:r>
            <a:r>
              <a:rPr lang="tr-TR" b="1" dirty="0" smtClean="0"/>
              <a:t> analizi kolaylıkla yapılabilir. Yine </a:t>
            </a:r>
            <a:r>
              <a:rPr lang="tr-TR" b="1" dirty="0"/>
              <a:t>de, laboratuvar uzmanlarının ele alması gereken birçok </a:t>
            </a:r>
            <a:r>
              <a:rPr lang="tr-TR" b="1" dirty="0" err="1"/>
              <a:t>preanalitik</a:t>
            </a:r>
            <a:r>
              <a:rPr lang="tr-TR" b="1" dirty="0"/>
              <a:t> uyarı halen </a:t>
            </a:r>
            <a:r>
              <a:rPr lang="tr-TR" b="1" dirty="0" smtClean="0"/>
              <a:t>mevcuttur. </a:t>
            </a:r>
            <a:endParaRPr lang="tr-TR" dirty="0"/>
          </a:p>
          <a:p>
            <a:pPr algn="just"/>
            <a:r>
              <a:rPr lang="tr-TR" b="1" dirty="0"/>
              <a:t>Sistem ne kadar otomatik hale gelirse, hataları çözmek ve hatta belki de ilk etapta </a:t>
            </a:r>
            <a:r>
              <a:rPr lang="tr-TR" b="1" dirty="0" smtClean="0"/>
              <a:t>onları keşfetmek </a:t>
            </a:r>
            <a:r>
              <a:rPr lang="tr-TR" b="1" dirty="0"/>
              <a:t>o kadar zor </a:t>
            </a:r>
            <a:r>
              <a:rPr lang="tr-TR" b="1" dirty="0" smtClean="0"/>
              <a:t>olabilir.  </a:t>
            </a:r>
          </a:p>
          <a:p>
            <a:pPr algn="just"/>
            <a:r>
              <a:rPr lang="tr-TR" b="1" dirty="0" smtClean="0"/>
              <a:t>Maliyet ve laboratuvar kapasitesi ve insan kaynağını dikkat edilecek en önemli huşulardan biridir. </a:t>
            </a:r>
            <a:endParaRPr lang="tr-TR" b="1" dirty="0"/>
          </a:p>
          <a:p>
            <a:endParaRPr lang="tr-TR" dirty="0"/>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44</a:t>
            </a:fld>
            <a:endParaRPr lang="tr-TR"/>
          </a:p>
        </p:txBody>
      </p:sp>
    </p:spTree>
    <p:extLst>
      <p:ext uri="{BB962C8B-B14F-4D97-AF65-F5344CB8AC3E}">
        <p14:creationId xmlns:p14="http://schemas.microsoft.com/office/powerpoint/2010/main" val="10586084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2592" y="233979"/>
            <a:ext cx="11029616" cy="987552"/>
          </a:xfrm>
        </p:spPr>
        <p:txBody>
          <a:bodyPr>
            <a:normAutofit/>
          </a:bodyPr>
          <a:lstStyle/>
          <a:p>
            <a:r>
              <a:rPr lang="tr-TR" dirty="0"/>
              <a:t>Toplam laboratuvar otomasyonu  -</a:t>
            </a:r>
            <a:r>
              <a:rPr lang="tr-TR" dirty="0" err="1"/>
              <a:t>ıı</a:t>
            </a:r>
            <a:endParaRPr lang="tr-TR" dirty="0"/>
          </a:p>
        </p:txBody>
      </p:sp>
      <p:sp>
        <p:nvSpPr>
          <p:cNvPr id="3" name="İçerik Yer Tutucusu 2"/>
          <p:cNvSpPr>
            <a:spLocks noGrp="1"/>
          </p:cNvSpPr>
          <p:nvPr>
            <p:ph idx="1"/>
          </p:nvPr>
        </p:nvSpPr>
        <p:spPr>
          <a:xfrm>
            <a:off x="352593" y="2005479"/>
            <a:ext cx="11029615" cy="3634486"/>
          </a:xfrm>
        </p:spPr>
        <p:txBody>
          <a:bodyPr>
            <a:noAutofit/>
          </a:bodyPr>
          <a:lstStyle/>
          <a:p>
            <a:pPr algn="just"/>
            <a:r>
              <a:rPr lang="tr-TR" b="1" dirty="0"/>
              <a:t>Bu nedenle TLA içindeki </a:t>
            </a:r>
            <a:r>
              <a:rPr lang="tr-TR" b="1" dirty="0" err="1"/>
              <a:t>preanalitik</a:t>
            </a:r>
            <a:r>
              <a:rPr lang="tr-TR" b="1" dirty="0"/>
              <a:t> konulara odaklanmak ve giderek daha otomatik hale gelen bir laboratuvar ortamında </a:t>
            </a:r>
            <a:r>
              <a:rPr lang="tr-TR" b="1" dirty="0" smtClean="0"/>
              <a:t>g</a:t>
            </a:r>
            <a:r>
              <a:rPr lang="tr-TR" b="1" dirty="0" smtClean="0"/>
              <a:t>ene </a:t>
            </a:r>
            <a:r>
              <a:rPr lang="tr-TR" b="1" dirty="0"/>
              <a:t>de </a:t>
            </a:r>
            <a:r>
              <a:rPr lang="tr-TR" b="1" dirty="0" smtClean="0"/>
              <a:t>süreç </a:t>
            </a:r>
            <a:r>
              <a:rPr lang="tr-TR" b="1" dirty="0"/>
              <a:t>iyileştirilmesine ve takibine daha fazla çaba gösterilmelidir. </a:t>
            </a:r>
            <a:endParaRPr lang="tr-TR" b="1" dirty="0" smtClean="0"/>
          </a:p>
          <a:p>
            <a:pPr algn="just"/>
            <a:r>
              <a:rPr lang="tr-TR" b="1" dirty="0" smtClean="0"/>
              <a:t>Bu sürecin organizasyonu laboratuvar profesyonelinin uzmanlık bilgisine ve tecrübesine  bağlı olacaktır</a:t>
            </a:r>
            <a:endParaRPr lang="tr-TR" dirty="0" smtClean="0"/>
          </a:p>
          <a:p>
            <a:pPr algn="just"/>
            <a:r>
              <a:rPr lang="tr-TR" b="1" dirty="0" smtClean="0"/>
              <a:t>Medikal </a:t>
            </a:r>
            <a:r>
              <a:rPr lang="tr-TR" b="1" dirty="0"/>
              <a:t>şirketlerin yenilikçiliği, sadece iyi ürün </a:t>
            </a:r>
            <a:r>
              <a:rPr lang="tr-TR" b="1" dirty="0" smtClean="0"/>
              <a:t>tasarımları piyasanın takip edilmesi önemli hususlardan biridir. </a:t>
            </a:r>
          </a:p>
          <a:p>
            <a:pPr algn="just"/>
            <a:r>
              <a:rPr lang="tr-TR" b="1" dirty="0" smtClean="0"/>
              <a:t>Seçilecek ürünün maliyet hesapları, olası faydaları kalite sürecine katkıları değerlendirilmelidir. </a:t>
            </a:r>
          </a:p>
          <a:p>
            <a:pPr algn="just"/>
            <a:endParaRPr lang="tr-TR" dirty="0"/>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45</a:t>
            </a:fld>
            <a:endParaRPr lang="tr-TR"/>
          </a:p>
        </p:txBody>
      </p:sp>
    </p:spTree>
    <p:extLst>
      <p:ext uri="{BB962C8B-B14F-4D97-AF65-F5344CB8AC3E}">
        <p14:creationId xmlns:p14="http://schemas.microsoft.com/office/powerpoint/2010/main" val="2419122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9486" y="388874"/>
            <a:ext cx="11029616" cy="987552"/>
          </a:xfrm>
        </p:spPr>
        <p:txBody>
          <a:bodyPr>
            <a:normAutofit/>
          </a:bodyPr>
          <a:lstStyle/>
          <a:p>
            <a:r>
              <a:rPr lang="tr-TR" dirty="0"/>
              <a:t>Yarı otomatik laboratuvar çözümleri </a:t>
            </a:r>
          </a:p>
        </p:txBody>
      </p:sp>
      <p:sp>
        <p:nvSpPr>
          <p:cNvPr id="3" name="İçerik Yer Tutucusu 2"/>
          <p:cNvSpPr>
            <a:spLocks noGrp="1"/>
          </p:cNvSpPr>
          <p:nvPr>
            <p:ph idx="1"/>
          </p:nvPr>
        </p:nvSpPr>
        <p:spPr>
          <a:xfrm>
            <a:off x="379487" y="2487706"/>
            <a:ext cx="11029615" cy="3662456"/>
          </a:xfrm>
        </p:spPr>
        <p:txBody>
          <a:bodyPr>
            <a:noAutofit/>
          </a:bodyPr>
          <a:lstStyle/>
          <a:p>
            <a:r>
              <a:rPr lang="tr-TR" b="1" dirty="0"/>
              <a:t>Yalın düşünceyi uygulamada oldukça etkili olan durumu “olduğu gibi” gösteren süreç </a:t>
            </a:r>
            <a:r>
              <a:rPr lang="tr-TR" b="1" dirty="0" smtClean="0"/>
              <a:t>haritasının oluşturulması oldukça önemlidir.  Ön değerlendirmede </a:t>
            </a:r>
            <a:endParaRPr lang="tr-TR" dirty="0"/>
          </a:p>
          <a:p>
            <a:r>
              <a:rPr lang="tr-TR" b="1" dirty="0"/>
              <a:t>L</a:t>
            </a:r>
            <a:r>
              <a:rPr lang="tr-TR" b="1" dirty="0" smtClean="0"/>
              <a:t>aboratuvar </a:t>
            </a:r>
            <a:r>
              <a:rPr lang="tr-TR" b="1" dirty="0"/>
              <a:t>kapasitemiz </a:t>
            </a:r>
            <a:endParaRPr lang="tr-TR" b="1" dirty="0" smtClean="0"/>
          </a:p>
          <a:p>
            <a:r>
              <a:rPr lang="tr-TR" b="1" dirty="0"/>
              <a:t>L</a:t>
            </a:r>
            <a:r>
              <a:rPr lang="tr-TR" b="1" dirty="0" smtClean="0"/>
              <a:t>aboratuvar </a:t>
            </a:r>
            <a:r>
              <a:rPr lang="tr-TR" b="1" dirty="0"/>
              <a:t>bütçemiz </a:t>
            </a:r>
            <a:endParaRPr lang="tr-TR" b="1" dirty="0" smtClean="0"/>
          </a:p>
          <a:p>
            <a:r>
              <a:rPr lang="tr-TR" b="1" dirty="0" smtClean="0"/>
              <a:t>Laboratuvar içi </a:t>
            </a:r>
            <a:r>
              <a:rPr lang="tr-TR" b="1" dirty="0" err="1" smtClean="0"/>
              <a:t>preanalitik</a:t>
            </a:r>
            <a:r>
              <a:rPr lang="tr-TR" b="1" dirty="0" smtClean="0"/>
              <a:t> dönem basamakları </a:t>
            </a:r>
          </a:p>
          <a:p>
            <a:r>
              <a:rPr lang="tr-TR" b="1" dirty="0" smtClean="0"/>
              <a:t>Laboratuvar fiziki yapısı</a:t>
            </a:r>
          </a:p>
          <a:p>
            <a:r>
              <a:rPr lang="tr-TR" b="1" dirty="0" smtClean="0"/>
              <a:t>İnsan kaynağımız </a:t>
            </a:r>
          </a:p>
          <a:p>
            <a:r>
              <a:rPr lang="tr-TR" b="1" dirty="0" smtClean="0"/>
              <a:t>Laboratuvar bölümlerimiz </a:t>
            </a:r>
          </a:p>
          <a:p>
            <a:r>
              <a:rPr lang="tr-TR" b="1" dirty="0" smtClean="0"/>
              <a:t>Değerlendirilme </a:t>
            </a:r>
          </a:p>
          <a:p>
            <a:r>
              <a:rPr lang="tr-TR" b="1" dirty="0" smtClean="0"/>
              <a:t>Alternatif çözüm olanaklarının değerlendirilmesi</a:t>
            </a:r>
          </a:p>
          <a:p>
            <a:endParaRPr lang="tr-TR" b="1" dirty="0" smtClean="0"/>
          </a:p>
          <a:p>
            <a:endParaRPr lang="tr-TR" dirty="0"/>
          </a:p>
          <a:p>
            <a:endParaRPr lang="tr-TR" dirty="0"/>
          </a:p>
          <a:p>
            <a:endParaRPr lang="tr-TR" dirty="0"/>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46</a:t>
            </a:fld>
            <a:endParaRPr lang="tr-TR"/>
          </a:p>
        </p:txBody>
      </p:sp>
    </p:spTree>
    <p:extLst>
      <p:ext uri="{BB962C8B-B14F-4D97-AF65-F5344CB8AC3E}">
        <p14:creationId xmlns:p14="http://schemas.microsoft.com/office/powerpoint/2010/main" val="26830778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Yarı otomatik laboratuvar çözümleri </a:t>
            </a:r>
          </a:p>
        </p:txBody>
      </p:sp>
      <p:sp>
        <p:nvSpPr>
          <p:cNvPr id="3" name="İçerik Yer Tutucusu 2"/>
          <p:cNvSpPr>
            <a:spLocks noGrp="1"/>
          </p:cNvSpPr>
          <p:nvPr>
            <p:ph idx="1"/>
          </p:nvPr>
        </p:nvSpPr>
        <p:spPr/>
        <p:txBody>
          <a:bodyPr>
            <a:normAutofit lnSpcReduction="10000"/>
          </a:bodyPr>
          <a:lstStyle/>
          <a:p>
            <a:r>
              <a:rPr lang="tr-TR" b="1" dirty="0" smtClean="0"/>
              <a:t>Numune kabul bölümü </a:t>
            </a:r>
          </a:p>
          <a:p>
            <a:pPr lvl="1"/>
            <a:r>
              <a:rPr lang="tr-TR" b="1" dirty="0" err="1" smtClean="0">
                <a:solidFill>
                  <a:srgbClr val="FF0000"/>
                </a:solidFill>
              </a:rPr>
              <a:t>Borkot</a:t>
            </a:r>
            <a:r>
              <a:rPr lang="tr-TR" b="1" dirty="0" smtClean="0">
                <a:solidFill>
                  <a:srgbClr val="FF0000"/>
                </a:solidFill>
              </a:rPr>
              <a:t> ile okuma </a:t>
            </a:r>
          </a:p>
          <a:p>
            <a:pPr lvl="1"/>
            <a:r>
              <a:rPr lang="tr-TR" b="1" dirty="0" err="1" smtClean="0">
                <a:solidFill>
                  <a:srgbClr val="FF0000"/>
                </a:solidFill>
              </a:rPr>
              <a:t>Lab</a:t>
            </a:r>
            <a:r>
              <a:rPr lang="tr-TR" b="1" dirty="0" smtClean="0">
                <a:solidFill>
                  <a:srgbClr val="FF0000"/>
                </a:solidFill>
              </a:rPr>
              <a:t> bölümlerine göre tüp tasnifleme </a:t>
            </a:r>
          </a:p>
          <a:p>
            <a:pPr lvl="1"/>
            <a:r>
              <a:rPr lang="tr-TR" b="1" dirty="0" smtClean="0"/>
              <a:t>Numune kabul ve </a:t>
            </a:r>
            <a:r>
              <a:rPr lang="tr-TR" b="1" dirty="0" err="1" smtClean="0"/>
              <a:t>red</a:t>
            </a:r>
            <a:r>
              <a:rPr lang="tr-TR" b="1" dirty="0" smtClean="0"/>
              <a:t>  kriterleri </a:t>
            </a:r>
          </a:p>
          <a:p>
            <a:r>
              <a:rPr lang="tr-TR" b="1" dirty="0" smtClean="0"/>
              <a:t>Laboratuvar </a:t>
            </a:r>
            <a:r>
              <a:rPr lang="tr-TR" b="1" dirty="0"/>
              <a:t>içi transfer </a:t>
            </a:r>
          </a:p>
          <a:p>
            <a:pPr lvl="1"/>
            <a:r>
              <a:rPr lang="tr-TR" b="1" dirty="0"/>
              <a:t>Numune değerlendirme </a:t>
            </a:r>
          </a:p>
          <a:p>
            <a:pPr lvl="1"/>
            <a:r>
              <a:rPr lang="tr-TR" b="1" dirty="0"/>
              <a:t>Santrifüj </a:t>
            </a:r>
          </a:p>
          <a:p>
            <a:pPr lvl="1"/>
            <a:r>
              <a:rPr lang="tr-TR" b="1" dirty="0">
                <a:solidFill>
                  <a:srgbClr val="FF0000"/>
                </a:solidFill>
              </a:rPr>
              <a:t>Kapak açma </a:t>
            </a:r>
          </a:p>
          <a:p>
            <a:pPr lvl="1"/>
            <a:r>
              <a:rPr lang="tr-TR" b="1" dirty="0" err="1">
                <a:solidFill>
                  <a:srgbClr val="FF0000"/>
                </a:solidFill>
              </a:rPr>
              <a:t>Racklara</a:t>
            </a:r>
            <a:r>
              <a:rPr lang="tr-TR" b="1" dirty="0">
                <a:solidFill>
                  <a:srgbClr val="FF0000"/>
                </a:solidFill>
              </a:rPr>
              <a:t> yerleştirme </a:t>
            </a:r>
          </a:p>
          <a:p>
            <a:r>
              <a:rPr lang="tr-TR" b="1" dirty="0"/>
              <a:t>Analize için cihaza yerleştirme </a:t>
            </a:r>
          </a:p>
        </p:txBody>
      </p:sp>
      <p:sp>
        <p:nvSpPr>
          <p:cNvPr id="4" name="Altbilgi Yer Tutucusu 3"/>
          <p:cNvSpPr>
            <a:spLocks noGrp="1"/>
          </p:cNvSpPr>
          <p:nvPr>
            <p:ph type="ftr" sz="quarter" idx="11"/>
          </p:nvPr>
        </p:nvSpPr>
        <p:spPr/>
        <p:txBody>
          <a:bodyPr/>
          <a:lstStyle/>
          <a:p>
            <a:r>
              <a:rPr lang="en-US" smtClean="0"/>
              <a:t>Sample Footer Text</a:t>
            </a:r>
            <a:endParaRPr lang="en-US" dirty="0"/>
          </a:p>
        </p:txBody>
      </p:sp>
      <p:sp>
        <p:nvSpPr>
          <p:cNvPr id="5" name="Veri Yer Tutucusu 4"/>
          <p:cNvSpPr>
            <a:spLocks noGrp="1"/>
          </p:cNvSpPr>
          <p:nvPr>
            <p:ph type="dt" sz="half" idx="10"/>
          </p:nvPr>
        </p:nvSpPr>
        <p:spPr/>
        <p:txBody>
          <a:bodyPr/>
          <a:lstStyle/>
          <a:p>
            <a:r>
              <a:rPr lang="en-US" smtClean="0"/>
              <a:t>20XX</a:t>
            </a:r>
            <a:endParaRPr lang="en-US" dirty="0"/>
          </a:p>
        </p:txBody>
      </p:sp>
      <p:sp>
        <p:nvSpPr>
          <p:cNvPr id="6" name="Slayt Numarası Yer Tutucusu 5"/>
          <p:cNvSpPr>
            <a:spLocks noGrp="1"/>
          </p:cNvSpPr>
          <p:nvPr>
            <p:ph type="sldNum" sz="quarter" idx="12"/>
          </p:nvPr>
        </p:nvSpPr>
        <p:spPr/>
        <p:txBody>
          <a:bodyPr/>
          <a:lstStyle/>
          <a:p>
            <a:fld id="{3A98EE3D-8CD1-4C3F-BD1C-C98C9596463C}" type="slidenum">
              <a:rPr lang="en-US" smtClean="0"/>
              <a:t>47</a:t>
            </a:fld>
            <a:endParaRPr lang="en-US" dirty="0"/>
          </a:p>
        </p:txBody>
      </p:sp>
      <p:sp>
        <p:nvSpPr>
          <p:cNvPr id="7" name="Metin kutusu 6"/>
          <p:cNvSpPr txBox="1"/>
          <p:nvPr/>
        </p:nvSpPr>
        <p:spPr>
          <a:xfrm>
            <a:off x="6725914" y="2594165"/>
            <a:ext cx="3724836" cy="1754326"/>
          </a:xfrm>
          <a:prstGeom prst="rect">
            <a:avLst/>
          </a:prstGeom>
          <a:noFill/>
        </p:spPr>
        <p:txBody>
          <a:bodyPr wrap="square" rtlCol="0">
            <a:spAutoFit/>
          </a:bodyPr>
          <a:lstStyle/>
          <a:p>
            <a:r>
              <a:rPr lang="tr-TR" b="1" dirty="0" smtClean="0">
                <a:solidFill>
                  <a:srgbClr val="FF0000"/>
                </a:solidFill>
              </a:rPr>
              <a:t>TAT kısalma</a:t>
            </a:r>
          </a:p>
          <a:p>
            <a:r>
              <a:rPr lang="tr-TR" b="1" dirty="0" smtClean="0">
                <a:solidFill>
                  <a:srgbClr val="FF0000"/>
                </a:solidFill>
              </a:rPr>
              <a:t>Personel ihtiyacında azalma </a:t>
            </a:r>
          </a:p>
          <a:p>
            <a:r>
              <a:rPr lang="tr-TR" b="1" dirty="0" smtClean="0">
                <a:solidFill>
                  <a:srgbClr val="FF0000"/>
                </a:solidFill>
              </a:rPr>
              <a:t>Meslek hastalığında azalma </a:t>
            </a:r>
          </a:p>
          <a:p>
            <a:r>
              <a:rPr lang="tr-TR" b="1" dirty="0" smtClean="0">
                <a:solidFill>
                  <a:srgbClr val="FF0000"/>
                </a:solidFill>
              </a:rPr>
              <a:t>Personel memnuniyeti </a:t>
            </a:r>
          </a:p>
          <a:p>
            <a:r>
              <a:rPr lang="tr-TR" b="1" dirty="0" smtClean="0">
                <a:solidFill>
                  <a:srgbClr val="FF0000"/>
                </a:solidFill>
              </a:rPr>
              <a:t>Verimlilik artışı</a:t>
            </a:r>
          </a:p>
          <a:p>
            <a:r>
              <a:rPr lang="tr-TR" b="1" dirty="0" smtClean="0">
                <a:solidFill>
                  <a:srgbClr val="FF0000"/>
                </a:solidFill>
              </a:rPr>
              <a:t>Arşivleme öncesi kontrol  </a:t>
            </a:r>
            <a:endParaRPr lang="tr-TR" b="1" dirty="0">
              <a:solidFill>
                <a:srgbClr val="FF0000"/>
              </a:solidFill>
            </a:endParaRPr>
          </a:p>
        </p:txBody>
      </p:sp>
      <p:sp>
        <p:nvSpPr>
          <p:cNvPr id="8" name="Metin kutusu 7"/>
          <p:cNvSpPr txBox="1"/>
          <p:nvPr/>
        </p:nvSpPr>
        <p:spPr>
          <a:xfrm>
            <a:off x="6642689" y="5230136"/>
            <a:ext cx="4771321" cy="646331"/>
          </a:xfrm>
          <a:prstGeom prst="rect">
            <a:avLst/>
          </a:prstGeom>
          <a:noFill/>
        </p:spPr>
        <p:txBody>
          <a:bodyPr wrap="square" rtlCol="0">
            <a:spAutoFit/>
          </a:bodyPr>
          <a:lstStyle/>
          <a:p>
            <a:r>
              <a:rPr lang="tr-TR" dirty="0" smtClean="0"/>
              <a:t>Numune kabul ve </a:t>
            </a:r>
            <a:r>
              <a:rPr lang="tr-TR" dirty="0" err="1" smtClean="0"/>
              <a:t>red</a:t>
            </a:r>
            <a:r>
              <a:rPr lang="tr-TR" dirty="0" smtClean="0"/>
              <a:t> kriterleri </a:t>
            </a:r>
          </a:p>
          <a:p>
            <a:r>
              <a:rPr lang="tr-TR" dirty="0" smtClean="0"/>
              <a:t>Barkot hatası tek tespit edebildiği hata kriteri </a:t>
            </a:r>
            <a:endParaRPr lang="tr-TR" dirty="0"/>
          </a:p>
        </p:txBody>
      </p:sp>
    </p:spTree>
    <p:extLst>
      <p:ext uri="{BB962C8B-B14F-4D97-AF65-F5344CB8AC3E}">
        <p14:creationId xmlns:p14="http://schemas.microsoft.com/office/powerpoint/2010/main" val="8328604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6380" y="635254"/>
            <a:ext cx="11029616" cy="987552"/>
          </a:xfrm>
        </p:spPr>
        <p:txBody>
          <a:bodyPr>
            <a:normAutofit/>
          </a:bodyPr>
          <a:lstStyle/>
          <a:p>
            <a:r>
              <a:rPr lang="tr-TR" dirty="0"/>
              <a:t>Yarı otomatik laboratuvar çözümleri </a:t>
            </a:r>
          </a:p>
        </p:txBody>
      </p:sp>
      <p:sp>
        <p:nvSpPr>
          <p:cNvPr id="3" name="İçerik Yer Tutucusu 2"/>
          <p:cNvSpPr>
            <a:spLocks noGrp="1"/>
          </p:cNvSpPr>
          <p:nvPr>
            <p:ph idx="1"/>
          </p:nvPr>
        </p:nvSpPr>
        <p:spPr>
          <a:xfrm>
            <a:off x="406381" y="2071923"/>
            <a:ext cx="11029615" cy="3634486"/>
          </a:xfrm>
        </p:spPr>
        <p:txBody>
          <a:bodyPr>
            <a:normAutofit/>
          </a:bodyPr>
          <a:lstStyle/>
          <a:p>
            <a:pPr marL="457200" lvl="1" indent="0">
              <a:buNone/>
            </a:pPr>
            <a:r>
              <a:rPr lang="tr-TR" sz="2400" dirty="0"/>
              <a:t>Klinik laboratuvar için, sınırlı kaynakların daha iyi kullanılması kullanıcı için iyi uygulamaları destekleyen ve katma değer sağlayan TAT sürecini hızlandıran ve çalışan memnuniyeti ile verimliliği arttıran ek cihazlar </a:t>
            </a:r>
            <a:endParaRPr lang="tr-TR" sz="2400" dirty="0" smtClean="0"/>
          </a:p>
          <a:p>
            <a:pPr marL="727200" lvl="2" indent="0">
              <a:buNone/>
            </a:pPr>
            <a:r>
              <a:rPr lang="tr-TR" sz="2200" dirty="0" smtClean="0"/>
              <a:t>Tüp </a:t>
            </a:r>
            <a:r>
              <a:rPr lang="tr-TR" sz="2200" dirty="0"/>
              <a:t>tasnif cihazları  </a:t>
            </a:r>
          </a:p>
          <a:p>
            <a:pPr marL="324000" lvl="1" indent="0">
              <a:buNone/>
            </a:pPr>
            <a:r>
              <a:rPr lang="tr-TR" sz="2400" dirty="0" smtClean="0"/>
              <a:t>     Kapak </a:t>
            </a:r>
            <a:r>
              <a:rPr lang="tr-TR" sz="2400" dirty="0"/>
              <a:t>açma </a:t>
            </a:r>
            <a:r>
              <a:rPr lang="tr-TR" sz="2400" dirty="0" smtClean="0"/>
              <a:t>– kapama </a:t>
            </a:r>
            <a:r>
              <a:rPr lang="tr-TR" sz="2400" dirty="0"/>
              <a:t>cihazları </a:t>
            </a:r>
            <a:endParaRPr lang="tr-TR" sz="2400" dirty="0" smtClean="0"/>
          </a:p>
          <a:p>
            <a:pPr marL="324000" lvl="1" indent="0">
              <a:buNone/>
            </a:pPr>
            <a:r>
              <a:rPr lang="tr-TR" sz="2400" dirty="0"/>
              <a:t> </a:t>
            </a:r>
            <a:r>
              <a:rPr lang="tr-TR" sz="2400" dirty="0" smtClean="0"/>
              <a:t>    </a:t>
            </a:r>
            <a:r>
              <a:rPr lang="tr-TR" sz="2400" dirty="0" smtClean="0"/>
              <a:t>Arşiv </a:t>
            </a:r>
            <a:r>
              <a:rPr lang="tr-TR" sz="2400" dirty="0"/>
              <a:t>sistemleri </a:t>
            </a:r>
            <a:endParaRPr lang="tr-TR" sz="2400" dirty="0" smtClean="0"/>
          </a:p>
          <a:p>
            <a:pPr marL="324000" lvl="1" indent="0">
              <a:buNone/>
            </a:pPr>
            <a:r>
              <a:rPr lang="tr-TR" sz="2400" dirty="0" err="1" smtClean="0"/>
              <a:t>Alikotlama</a:t>
            </a:r>
            <a:r>
              <a:rPr lang="tr-TR" sz="2400" dirty="0" smtClean="0"/>
              <a:t> cihazları </a:t>
            </a:r>
            <a:endParaRPr lang="tr-TR" sz="2400" dirty="0"/>
          </a:p>
          <a:p>
            <a:pPr lvl="1"/>
            <a:endParaRPr lang="tr-TR" sz="2400" dirty="0"/>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48</a:t>
            </a:fld>
            <a:endParaRPr lang="tr-TR"/>
          </a:p>
        </p:txBody>
      </p:sp>
    </p:spTree>
    <p:extLst>
      <p:ext uri="{BB962C8B-B14F-4D97-AF65-F5344CB8AC3E}">
        <p14:creationId xmlns:p14="http://schemas.microsoft.com/office/powerpoint/2010/main" val="23435033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Tüp tasnif cihazları </a:t>
            </a:r>
          </a:p>
        </p:txBody>
      </p:sp>
      <p:pic>
        <p:nvPicPr>
          <p:cNvPr id="6146" name="Picture 2"/>
          <p:cNvPicPr>
            <a:picLocks noGrp="1" noChangeAspect="1" noChangeArrowheads="1"/>
          </p:cNvPicPr>
          <p:nvPr>
            <p:ph idx="1"/>
          </p:nvPr>
        </p:nvPicPr>
        <p:blipFill>
          <a:blip r:embed="rId2"/>
          <a:srcRect/>
          <a:stretch>
            <a:fillRect/>
          </a:stretch>
        </p:blipFill>
        <p:spPr bwMode="auto">
          <a:xfrm>
            <a:off x="582479" y="2129372"/>
            <a:ext cx="4804943" cy="3312368"/>
          </a:xfrm>
          <a:prstGeom prst="rect">
            <a:avLst/>
          </a:prstGeom>
          <a:noFill/>
          <a:ln w="9525">
            <a:noFill/>
            <a:miter lim="800000"/>
            <a:headEnd/>
            <a:tailEnd/>
          </a:ln>
          <a:effectLst/>
        </p:spPr>
      </p:pic>
      <p:sp>
        <p:nvSpPr>
          <p:cNvPr id="3" name="Altbilgi Yer Tutucusu 2"/>
          <p:cNvSpPr>
            <a:spLocks noGrp="1"/>
          </p:cNvSpPr>
          <p:nvPr>
            <p:ph type="ftr" sz="quarter" idx="11"/>
          </p:nvPr>
        </p:nvSpPr>
        <p:spPr/>
        <p:txBody>
          <a:bodyPr/>
          <a:lstStyle/>
          <a:p>
            <a:r>
              <a:rPr lang="tr-TR"/>
              <a:t>TBD-BD Preanalitik Evre Sempozyumu</a:t>
            </a:r>
          </a:p>
        </p:txBody>
      </p:sp>
      <p:sp>
        <p:nvSpPr>
          <p:cNvPr id="4" name="Slayt Numarası Yer Tutucusu 3"/>
          <p:cNvSpPr>
            <a:spLocks noGrp="1"/>
          </p:cNvSpPr>
          <p:nvPr>
            <p:ph type="sldNum" sz="quarter" idx="12"/>
          </p:nvPr>
        </p:nvSpPr>
        <p:spPr/>
        <p:txBody>
          <a:bodyPr/>
          <a:lstStyle/>
          <a:p>
            <a:fld id="{AB8F4B23-C2CF-4B65-9810-528F1B458636}" type="slidenum">
              <a:rPr lang="tr-TR" smtClean="0"/>
              <a:pPr/>
              <a:t>49</a:t>
            </a:fld>
            <a:endParaRPr lang="tr-TR"/>
          </a:p>
        </p:txBody>
      </p:sp>
      <p:sp>
        <p:nvSpPr>
          <p:cNvPr id="5" name="Dikdörtgen 4"/>
          <p:cNvSpPr/>
          <p:nvPr/>
        </p:nvSpPr>
        <p:spPr>
          <a:xfrm>
            <a:off x="5822576" y="1064924"/>
            <a:ext cx="6145306" cy="5632311"/>
          </a:xfrm>
          <a:prstGeom prst="rect">
            <a:avLst/>
          </a:prstGeom>
        </p:spPr>
        <p:txBody>
          <a:bodyPr wrap="square">
            <a:spAutoFit/>
          </a:bodyPr>
          <a:lstStyle/>
          <a:p>
            <a:r>
              <a:rPr lang="tr-TR" sz="2000" dirty="0"/>
              <a:t>Süreçteki hataları en aza indirir ve</a:t>
            </a:r>
          </a:p>
          <a:p>
            <a:r>
              <a:rPr lang="tr-TR" sz="2000" dirty="0"/>
              <a:t>TAT kısalır  teslimat süresini kısaltır</a:t>
            </a:r>
          </a:p>
          <a:p>
            <a:r>
              <a:rPr lang="tr-TR" sz="2000" dirty="0"/>
              <a:t>Tüpleri her tüp üzerinde yapılacak testlere göre veya kapak renklerine göre böler.</a:t>
            </a:r>
          </a:p>
          <a:p>
            <a:endParaRPr lang="tr-TR" sz="2000" dirty="0"/>
          </a:p>
          <a:p>
            <a:endParaRPr lang="tr-TR" sz="2000" dirty="0"/>
          </a:p>
          <a:p>
            <a:r>
              <a:rPr lang="tr-TR" sz="2000" dirty="0"/>
              <a:t>Çalışma animasyonları ile cihazın durumu kontrol edilebilir</a:t>
            </a:r>
            <a:r>
              <a:rPr lang="tr-TR" sz="2000" dirty="0" smtClean="0"/>
              <a:t>.</a:t>
            </a:r>
          </a:p>
          <a:p>
            <a:r>
              <a:rPr lang="tr-TR" sz="2000" dirty="0" smtClean="0"/>
              <a:t>LIS entegrasyonu </a:t>
            </a:r>
          </a:p>
          <a:p>
            <a:r>
              <a:rPr lang="tr-TR" sz="2000" dirty="0" smtClean="0"/>
              <a:t>Bölme sayısı </a:t>
            </a:r>
            <a:endParaRPr lang="tr-TR" sz="2000" dirty="0"/>
          </a:p>
          <a:p>
            <a:r>
              <a:rPr lang="tr-TR" sz="2000" dirty="0" smtClean="0"/>
              <a:t>Görsel </a:t>
            </a:r>
            <a:r>
              <a:rPr lang="tr-TR" sz="2000" dirty="0"/>
              <a:t>ve sesli veri sistemine sahiptir.</a:t>
            </a:r>
          </a:p>
          <a:p>
            <a:r>
              <a:rPr lang="tr-TR" sz="2000" dirty="0" err="1"/>
              <a:t>İstatisitksel</a:t>
            </a:r>
            <a:r>
              <a:rPr lang="tr-TR" sz="2000" dirty="0"/>
              <a:t> </a:t>
            </a:r>
            <a:r>
              <a:rPr lang="tr-TR" sz="2000" dirty="0" smtClean="0"/>
              <a:t>değerlendirmeler yapılabilir. </a:t>
            </a:r>
            <a:endParaRPr lang="tr-TR" sz="2000" dirty="0"/>
          </a:p>
          <a:p>
            <a:r>
              <a:rPr lang="tr-TR" sz="2000" dirty="0"/>
              <a:t>Numune kabul ve </a:t>
            </a:r>
            <a:r>
              <a:rPr lang="tr-TR" sz="2000" dirty="0" err="1"/>
              <a:t>red</a:t>
            </a:r>
            <a:r>
              <a:rPr lang="tr-TR" sz="2000" dirty="0"/>
              <a:t> </a:t>
            </a:r>
            <a:r>
              <a:rPr lang="tr-TR" sz="2000" dirty="0" err="1"/>
              <a:t>kriterlrin</a:t>
            </a:r>
            <a:r>
              <a:rPr lang="tr-TR" sz="2000" dirty="0"/>
              <a:t> göre değerlendirme yapamaz </a:t>
            </a:r>
          </a:p>
          <a:p>
            <a:r>
              <a:rPr lang="tr-TR" sz="2000" dirty="0"/>
              <a:t>Barkot hatası dışında </a:t>
            </a:r>
            <a:r>
              <a:rPr lang="tr-TR" sz="2000" dirty="0" smtClean="0"/>
              <a:t>hata tespit edemez </a:t>
            </a:r>
          </a:p>
          <a:p>
            <a:r>
              <a:rPr lang="tr-TR" sz="2000" dirty="0" smtClean="0"/>
              <a:t>Numune kabul işlemini hızlandırır. </a:t>
            </a:r>
            <a:endParaRPr lang="tr-TR" sz="2000" dirty="0"/>
          </a:p>
          <a:p>
            <a:r>
              <a:rPr lang="tr-TR" sz="2000" dirty="0" smtClean="0"/>
              <a:t>Laboratuvar departmanları </a:t>
            </a:r>
            <a:r>
              <a:rPr lang="tr-TR" sz="2000" dirty="0" smtClean="0"/>
              <a:t>arası numune tasnifi yapabilir. </a:t>
            </a:r>
          </a:p>
          <a:p>
            <a:endParaRPr lang="tr-TR"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81192" y="904748"/>
            <a:ext cx="11029616" cy="987552"/>
          </a:xfrm>
        </p:spPr>
        <p:txBody>
          <a:bodyPr>
            <a:noAutofit/>
          </a:bodyPr>
          <a:lstStyle/>
          <a:p>
            <a:r>
              <a:rPr lang="tr-TR" sz="3200" dirty="0"/>
              <a:t>Bir olayın meslek hastalığı sayılabilmesi için taşıması gereken unsurlar </a:t>
            </a:r>
          </a:p>
        </p:txBody>
      </p:sp>
      <p:sp>
        <p:nvSpPr>
          <p:cNvPr id="3" name="2 İçerik Yer Tutucusu"/>
          <p:cNvSpPr>
            <a:spLocks noGrp="1"/>
          </p:cNvSpPr>
          <p:nvPr>
            <p:ph idx="1"/>
          </p:nvPr>
        </p:nvSpPr>
        <p:spPr/>
        <p:txBody>
          <a:bodyPr>
            <a:normAutofit/>
          </a:bodyPr>
          <a:lstStyle/>
          <a:p>
            <a:pPr lvl="0" algn="just"/>
            <a:r>
              <a:rPr lang="tr-TR" sz="2400" dirty="0"/>
              <a:t>Hastalık veya engellilik halin yürütülen işin sonucu olarak ortaya çıkması,</a:t>
            </a:r>
          </a:p>
          <a:p>
            <a:pPr lvl="0" algn="just"/>
            <a:r>
              <a:rPr lang="tr-TR" sz="2400" dirty="0"/>
              <a:t>Çalışanın hastalanması ya da bedence veya ruhsal olarak engelli bir hale gelmesi,</a:t>
            </a:r>
          </a:p>
          <a:p>
            <a:pPr lvl="0" algn="just"/>
            <a:r>
              <a:rPr lang="tr-TR" sz="2400" dirty="0"/>
              <a:t>Hastalığın çalışma gücü ve meslekte kazanma gücü kaybı oranı tespit işlemleri yönetmeliğinde yer alması ve yönetmelikte belirtilen süre içinde meydana çıkması,</a:t>
            </a:r>
          </a:p>
          <a:p>
            <a:pPr lvl="0" algn="just"/>
            <a:r>
              <a:rPr lang="tr-TR" sz="2400" dirty="0"/>
              <a:t>Meslek hastalığının Kurum Sağlık Kurulunca tespit edilmesi, unsurlarının bir arada gerçekleşmesi gerekmektedir.</a:t>
            </a:r>
          </a:p>
          <a:p>
            <a:pPr algn="just"/>
            <a:endParaRPr lang="tr-TR" dirty="0"/>
          </a:p>
        </p:txBody>
      </p:sp>
      <p:sp>
        <p:nvSpPr>
          <p:cNvPr id="4" name="3 Altbilgi Yer Tutucusu"/>
          <p:cNvSpPr>
            <a:spLocks noGrp="1"/>
          </p:cNvSpPr>
          <p:nvPr>
            <p:ph type="ftr" sz="quarter" idx="11"/>
          </p:nvPr>
        </p:nvSpPr>
        <p:spPr/>
        <p:txBody>
          <a:bodyPr/>
          <a:lstStyle/>
          <a:p>
            <a:r>
              <a:rPr lang="tr-TR"/>
              <a:t>TBD-BD Preanalitik Evre Sempozyumu</a:t>
            </a:r>
          </a:p>
        </p:txBody>
      </p:sp>
      <p:sp>
        <p:nvSpPr>
          <p:cNvPr id="5" name="4 Slayt Numarası Yer Tutucusu"/>
          <p:cNvSpPr>
            <a:spLocks noGrp="1"/>
          </p:cNvSpPr>
          <p:nvPr>
            <p:ph type="sldNum" sz="quarter" idx="12"/>
          </p:nvPr>
        </p:nvSpPr>
        <p:spPr/>
        <p:txBody>
          <a:bodyPr/>
          <a:lstStyle/>
          <a:p>
            <a:fld id="{AB8F4B23-C2CF-4B65-9810-528F1B458636}" type="slidenum">
              <a:rPr lang="tr-TR" smtClean="0"/>
              <a:pPr/>
              <a:t>5</a:t>
            </a:fld>
            <a:endParaRPr lang="tr-T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Kapak açma cihazları </a:t>
            </a:r>
          </a:p>
        </p:txBody>
      </p:sp>
      <p:pic>
        <p:nvPicPr>
          <p:cNvPr id="1026" name="Picture 2"/>
          <p:cNvPicPr>
            <a:picLocks noGrp="1" noChangeAspect="1" noChangeArrowheads="1"/>
          </p:cNvPicPr>
          <p:nvPr>
            <p:ph idx="1"/>
          </p:nvPr>
        </p:nvPicPr>
        <p:blipFill>
          <a:blip r:embed="rId2"/>
          <a:srcRect/>
          <a:stretch>
            <a:fillRect/>
          </a:stretch>
        </p:blipFill>
        <p:spPr bwMode="auto">
          <a:xfrm>
            <a:off x="581192" y="1608034"/>
            <a:ext cx="4700754" cy="2840039"/>
          </a:xfrm>
          <a:prstGeom prst="rect">
            <a:avLst/>
          </a:prstGeom>
          <a:noFill/>
          <a:ln w="9525">
            <a:noFill/>
            <a:miter lim="800000"/>
            <a:headEnd/>
            <a:tailEnd/>
          </a:ln>
          <a:effectLst/>
        </p:spPr>
      </p:pic>
      <p:sp>
        <p:nvSpPr>
          <p:cNvPr id="5" name="4 Dikdörtgen"/>
          <p:cNvSpPr/>
          <p:nvPr/>
        </p:nvSpPr>
        <p:spPr>
          <a:xfrm>
            <a:off x="6724095" y="731520"/>
            <a:ext cx="4608512" cy="6186309"/>
          </a:xfrm>
          <a:prstGeom prst="rect">
            <a:avLst/>
          </a:prstGeom>
        </p:spPr>
        <p:txBody>
          <a:bodyPr wrap="square">
            <a:spAutoFit/>
          </a:bodyPr>
          <a:lstStyle/>
          <a:p>
            <a:pPr algn="just"/>
            <a:r>
              <a:rPr lang="tr-TR" sz="2200" dirty="0"/>
              <a:t>Tıbbi personelin emek yoğunluğunu azaltmak ve iş verimliliğini artırmak</a:t>
            </a:r>
          </a:p>
          <a:p>
            <a:pPr algn="just"/>
            <a:r>
              <a:rPr lang="tr-TR" sz="2200" dirty="0"/>
              <a:t>Personel, kesici delici alet yaralanmalarından korur. </a:t>
            </a:r>
          </a:p>
          <a:p>
            <a:pPr algn="just"/>
            <a:r>
              <a:rPr lang="tr-TR" sz="2200" dirty="0"/>
              <a:t>Tüpün içindeki kan sıçramasına bağlı riskleri ortadan kaldırır.  </a:t>
            </a:r>
          </a:p>
          <a:p>
            <a:pPr algn="just"/>
            <a:r>
              <a:rPr lang="tr-TR" sz="2200" dirty="0"/>
              <a:t>Kas iskelet </a:t>
            </a:r>
            <a:r>
              <a:rPr lang="tr-TR" sz="2200" dirty="0" smtClean="0"/>
              <a:t>sistemine </a:t>
            </a:r>
            <a:r>
              <a:rPr lang="tr-TR" sz="2200" dirty="0"/>
              <a:t>bağlı oluşabilecek meslek hatalıkları önler.</a:t>
            </a:r>
          </a:p>
          <a:p>
            <a:pPr algn="just"/>
            <a:r>
              <a:rPr lang="tr-TR" sz="2200" dirty="0" err="1"/>
              <a:t>Biyo</a:t>
            </a:r>
            <a:r>
              <a:rPr lang="tr-TR" sz="2200" dirty="0"/>
              <a:t>-güvenlik için son derece anlamlıdır.</a:t>
            </a:r>
          </a:p>
          <a:p>
            <a:r>
              <a:rPr lang="en-US" sz="2200" dirty="0" err="1"/>
              <a:t>Günlük</a:t>
            </a:r>
            <a:r>
              <a:rPr lang="en-US" sz="2200" dirty="0"/>
              <a:t> </a:t>
            </a:r>
            <a:r>
              <a:rPr lang="en-US" sz="2200" dirty="0" err="1"/>
              <a:t>kapak</a:t>
            </a:r>
            <a:r>
              <a:rPr lang="en-US" sz="2200" dirty="0"/>
              <a:t> </a:t>
            </a:r>
            <a:r>
              <a:rPr lang="en-US" sz="2200" dirty="0" err="1"/>
              <a:t>açma</a:t>
            </a:r>
            <a:r>
              <a:rPr lang="en-US" sz="2200" dirty="0"/>
              <a:t> </a:t>
            </a:r>
            <a:r>
              <a:rPr lang="en-US" sz="2200" dirty="0" err="1"/>
              <a:t>sayılarını</a:t>
            </a:r>
            <a:r>
              <a:rPr lang="en-US" sz="2200" dirty="0"/>
              <a:t> </a:t>
            </a:r>
            <a:r>
              <a:rPr lang="en-US" sz="2200" dirty="0" err="1"/>
              <a:t>takip</a:t>
            </a:r>
            <a:r>
              <a:rPr lang="en-US" sz="2200" dirty="0"/>
              <a:t> </a:t>
            </a:r>
            <a:r>
              <a:rPr lang="en-US" sz="2200" dirty="0" err="1"/>
              <a:t>edebilir</a:t>
            </a:r>
            <a:r>
              <a:rPr lang="en-US" sz="2200" dirty="0"/>
              <a:t>.</a:t>
            </a:r>
          </a:p>
          <a:p>
            <a:r>
              <a:rPr lang="en-US" sz="2200" dirty="0" err="1"/>
              <a:t>Kapaksız</a:t>
            </a:r>
            <a:r>
              <a:rPr lang="en-US" sz="2200" dirty="0"/>
              <a:t> </a:t>
            </a:r>
            <a:r>
              <a:rPr lang="en-US" sz="2200" dirty="0" err="1"/>
              <a:t>tüpleri</a:t>
            </a:r>
            <a:r>
              <a:rPr lang="en-US" sz="2200" dirty="0"/>
              <a:t> </a:t>
            </a:r>
            <a:r>
              <a:rPr lang="en-US" sz="2200" dirty="0" err="1"/>
              <a:t>algılama</a:t>
            </a:r>
            <a:r>
              <a:rPr lang="en-US" sz="2200" dirty="0"/>
              <a:t> </a:t>
            </a:r>
            <a:r>
              <a:rPr lang="en-US" sz="2200" dirty="0" err="1"/>
              <a:t>özelliğine</a:t>
            </a:r>
            <a:r>
              <a:rPr lang="en-US" sz="2200" dirty="0"/>
              <a:t> </a:t>
            </a:r>
            <a:r>
              <a:rPr lang="en-US" sz="2200" dirty="0" err="1"/>
              <a:t>sahiptir</a:t>
            </a:r>
            <a:r>
              <a:rPr lang="en-US" sz="2200" dirty="0"/>
              <a:t>.</a:t>
            </a:r>
          </a:p>
          <a:p>
            <a:r>
              <a:rPr lang="en-US" sz="2200" dirty="0" err="1"/>
              <a:t>Cihaz</a:t>
            </a:r>
            <a:r>
              <a:rPr lang="en-US" sz="2200" dirty="0"/>
              <a:t> </a:t>
            </a:r>
            <a:r>
              <a:rPr lang="en-US" sz="2200" dirty="0" err="1"/>
              <a:t>kapak</a:t>
            </a:r>
            <a:r>
              <a:rPr lang="en-US" sz="2200" dirty="0"/>
              <a:t> </a:t>
            </a:r>
            <a:r>
              <a:rPr lang="en-US" sz="2200" dirty="0" err="1"/>
              <a:t>açma</a:t>
            </a:r>
            <a:r>
              <a:rPr lang="en-US" sz="2200" dirty="0"/>
              <a:t> </a:t>
            </a:r>
            <a:r>
              <a:rPr lang="en-US" sz="2200" dirty="0" err="1"/>
              <a:t>işlemini</a:t>
            </a:r>
            <a:r>
              <a:rPr lang="en-US" sz="2200" dirty="0"/>
              <a:t> </a:t>
            </a:r>
            <a:r>
              <a:rPr lang="en-US" sz="2200" dirty="0" err="1"/>
              <a:t>kullanıcı</a:t>
            </a:r>
            <a:r>
              <a:rPr lang="en-US" sz="2200" dirty="0"/>
              <a:t> </a:t>
            </a:r>
            <a:r>
              <a:rPr lang="en-US" sz="2200" dirty="0" err="1"/>
              <a:t>müdahalesine</a:t>
            </a:r>
            <a:r>
              <a:rPr lang="en-US" sz="2200" dirty="0"/>
              <a:t> </a:t>
            </a:r>
            <a:r>
              <a:rPr lang="en-US" sz="2200" dirty="0" err="1"/>
              <a:t>gerek</a:t>
            </a:r>
            <a:r>
              <a:rPr lang="en-US" sz="2200" dirty="0"/>
              <a:t> </a:t>
            </a:r>
            <a:r>
              <a:rPr lang="en-US" sz="2200" dirty="0" err="1"/>
              <a:t>kalmadan</a:t>
            </a:r>
            <a:r>
              <a:rPr lang="en-US" sz="2200" dirty="0"/>
              <a:t> tam </a:t>
            </a:r>
            <a:r>
              <a:rPr lang="en-US" sz="2200" dirty="0" err="1"/>
              <a:t>otomatik</a:t>
            </a:r>
            <a:r>
              <a:rPr lang="en-US" sz="2200" dirty="0"/>
              <a:t> </a:t>
            </a:r>
            <a:r>
              <a:rPr lang="en-US" sz="2200" dirty="0" err="1"/>
              <a:t>olarak</a:t>
            </a:r>
            <a:r>
              <a:rPr lang="en-US" sz="2200" dirty="0"/>
              <a:t> </a:t>
            </a:r>
            <a:r>
              <a:rPr lang="en-US" sz="2200" dirty="0" err="1"/>
              <a:t>yapar</a:t>
            </a:r>
            <a:r>
              <a:rPr lang="en-US" sz="2200" dirty="0"/>
              <a:t>.</a:t>
            </a:r>
            <a:endParaRPr lang="tr-TR" sz="2200" dirty="0"/>
          </a:p>
          <a:p>
            <a:pPr algn="just"/>
            <a:endParaRPr lang="tr-TR" sz="2200" dirty="0"/>
          </a:p>
        </p:txBody>
      </p:sp>
      <p:sp>
        <p:nvSpPr>
          <p:cNvPr id="3" name="Altbilgi Yer Tutucusu 2"/>
          <p:cNvSpPr>
            <a:spLocks noGrp="1"/>
          </p:cNvSpPr>
          <p:nvPr>
            <p:ph type="ftr" sz="quarter" idx="11"/>
          </p:nvPr>
        </p:nvSpPr>
        <p:spPr/>
        <p:txBody>
          <a:bodyPr/>
          <a:lstStyle/>
          <a:p>
            <a:r>
              <a:rPr lang="tr-TR"/>
              <a:t>TBD-BD Preanalitik Evre Sempozyumu</a:t>
            </a:r>
          </a:p>
        </p:txBody>
      </p:sp>
      <p:sp>
        <p:nvSpPr>
          <p:cNvPr id="4" name="Slayt Numarası Yer Tutucusu 3"/>
          <p:cNvSpPr>
            <a:spLocks noGrp="1"/>
          </p:cNvSpPr>
          <p:nvPr>
            <p:ph type="sldNum" sz="quarter" idx="12"/>
          </p:nvPr>
        </p:nvSpPr>
        <p:spPr/>
        <p:txBody>
          <a:bodyPr/>
          <a:lstStyle/>
          <a:p>
            <a:fld id="{AB8F4B23-C2CF-4B65-9810-528F1B458636}" type="slidenum">
              <a:rPr lang="tr-TR" smtClean="0"/>
              <a:pPr/>
              <a:t>50</a:t>
            </a:fld>
            <a:endParaRPr lang="tr-TR"/>
          </a:p>
        </p:txBody>
      </p:sp>
      <p:pic>
        <p:nvPicPr>
          <p:cNvPr id="7" name="Picture 2"/>
          <p:cNvPicPr>
            <a:picLocks noChangeAspect="1" noChangeArrowheads="1"/>
          </p:cNvPicPr>
          <p:nvPr/>
        </p:nvPicPr>
        <p:blipFill>
          <a:blip r:embed="rId3"/>
          <a:srcRect/>
          <a:stretch>
            <a:fillRect/>
          </a:stretch>
        </p:blipFill>
        <p:spPr bwMode="auto">
          <a:xfrm>
            <a:off x="725393" y="4349736"/>
            <a:ext cx="1447800" cy="1752600"/>
          </a:xfrm>
          <a:prstGeom prst="rect">
            <a:avLst/>
          </a:prstGeom>
          <a:noFill/>
          <a:ln w="9525">
            <a:noFill/>
            <a:miter lim="800000"/>
            <a:headEnd/>
            <a:tailEnd/>
          </a:ln>
          <a:effectLst/>
        </p:spPr>
      </p:pic>
      <p:pic>
        <p:nvPicPr>
          <p:cNvPr id="6" name="Resim 5"/>
          <p:cNvPicPr>
            <a:picLocks noChangeAspect="1"/>
          </p:cNvPicPr>
          <p:nvPr/>
        </p:nvPicPr>
        <p:blipFill>
          <a:blip r:embed="rId4"/>
          <a:stretch>
            <a:fillRect/>
          </a:stretch>
        </p:blipFill>
        <p:spPr>
          <a:xfrm>
            <a:off x="3936965" y="4479496"/>
            <a:ext cx="1840205" cy="1541368"/>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5661211" y="1787911"/>
            <a:ext cx="5772967" cy="3785652"/>
          </a:xfrm>
          <a:prstGeom prst="rect">
            <a:avLst/>
          </a:prstGeom>
        </p:spPr>
        <p:txBody>
          <a:bodyPr wrap="square">
            <a:spAutoFit/>
          </a:bodyPr>
          <a:lstStyle/>
          <a:p>
            <a:r>
              <a:rPr lang="tr-TR" sz="2400" dirty="0"/>
              <a:t>Yarı Otomatik Vidalı Kapak Açıcı/Kapatıcı, Tek Kanallı </a:t>
            </a:r>
          </a:p>
          <a:p>
            <a:r>
              <a:rPr lang="tr-TR" sz="2400" dirty="0"/>
              <a:t>verimli tüp kapatma için tasarlanmış kompakt, tezgah üstü ünitelerdir ve otomatik kapak açma sisteminin tutarlılığını, ancak çok daha düşük maliyetle sunar.</a:t>
            </a:r>
          </a:p>
          <a:p>
            <a:endParaRPr lang="tr-TR" sz="2400" dirty="0"/>
          </a:p>
          <a:p>
            <a:r>
              <a:rPr lang="tr-TR" sz="2400" dirty="0"/>
              <a:t>Bir dizi boru tipine uyacak esnek seçenekler</a:t>
            </a:r>
          </a:p>
          <a:p>
            <a:r>
              <a:rPr lang="tr-TR" sz="2400" dirty="0"/>
              <a:t>Hızlı ve tutarlı sızdırmazlık performansı</a:t>
            </a:r>
          </a:p>
          <a:p>
            <a:r>
              <a:rPr lang="tr-TR" sz="2400" dirty="0"/>
              <a:t>Yerden tasarruf sağlayan tasarım</a:t>
            </a:r>
          </a:p>
        </p:txBody>
      </p:sp>
      <p:sp>
        <p:nvSpPr>
          <p:cNvPr id="3" name="Altbilgi Yer Tutucusu 2"/>
          <p:cNvSpPr>
            <a:spLocks noGrp="1"/>
          </p:cNvSpPr>
          <p:nvPr>
            <p:ph type="ftr" sz="quarter" idx="11"/>
          </p:nvPr>
        </p:nvSpPr>
        <p:spPr/>
        <p:txBody>
          <a:bodyPr/>
          <a:lstStyle/>
          <a:p>
            <a:r>
              <a:rPr lang="tr-TR"/>
              <a:t>TBD-BD Preanalitik Evre Sempozyumu</a:t>
            </a:r>
          </a:p>
        </p:txBody>
      </p:sp>
      <p:sp>
        <p:nvSpPr>
          <p:cNvPr id="4" name="Slayt Numarası Yer Tutucusu 3"/>
          <p:cNvSpPr>
            <a:spLocks noGrp="1"/>
          </p:cNvSpPr>
          <p:nvPr>
            <p:ph type="sldNum" sz="quarter" idx="12"/>
          </p:nvPr>
        </p:nvSpPr>
        <p:spPr/>
        <p:txBody>
          <a:bodyPr/>
          <a:lstStyle/>
          <a:p>
            <a:fld id="{AB8F4B23-C2CF-4B65-9810-528F1B458636}" type="slidenum">
              <a:rPr lang="tr-TR" smtClean="0"/>
              <a:pPr/>
              <a:t>51</a:t>
            </a:fld>
            <a:endParaRPr lang="tr-TR"/>
          </a:p>
        </p:txBody>
      </p:sp>
      <p:pic>
        <p:nvPicPr>
          <p:cNvPr id="7" name="Resim 6"/>
          <p:cNvPicPr>
            <a:picLocks noChangeAspect="1"/>
          </p:cNvPicPr>
          <p:nvPr/>
        </p:nvPicPr>
        <p:blipFill>
          <a:blip r:embed="rId2"/>
          <a:stretch>
            <a:fillRect/>
          </a:stretch>
        </p:blipFill>
        <p:spPr>
          <a:xfrm>
            <a:off x="1015650" y="1435167"/>
            <a:ext cx="3986656" cy="4491141"/>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5817627" y="1062081"/>
            <a:ext cx="5266928" cy="2261128"/>
          </a:xfrm>
        </p:spPr>
        <p:txBody>
          <a:bodyPr>
            <a:normAutofit/>
          </a:bodyPr>
          <a:lstStyle/>
          <a:p>
            <a:r>
              <a:rPr lang="tr-TR" sz="2400" dirty="0"/>
              <a:t>vakumlu kan toplama tüpünden orijinal kapakların güvenli bir şekilde çıkarılması için tasarlanmıştır.</a:t>
            </a:r>
          </a:p>
          <a:p>
            <a:r>
              <a:rPr lang="tr-TR" sz="2400" dirty="0"/>
              <a:t>Saatte 2.000'den fazla tüp</a:t>
            </a:r>
          </a:p>
          <a:p>
            <a:r>
              <a:rPr lang="tr-TR" sz="2400" dirty="0"/>
              <a:t>Firmalara uygun </a:t>
            </a:r>
            <a:r>
              <a:rPr lang="tr-TR" sz="2400" dirty="0" err="1"/>
              <a:t>racklar</a:t>
            </a:r>
            <a:r>
              <a:rPr lang="tr-TR" sz="2400" dirty="0"/>
              <a:t> ile çalışabilme </a:t>
            </a:r>
          </a:p>
        </p:txBody>
      </p:sp>
      <p:pic>
        <p:nvPicPr>
          <p:cNvPr id="4098" name="Picture 2"/>
          <p:cNvPicPr>
            <a:picLocks noChangeAspect="1" noChangeArrowheads="1"/>
          </p:cNvPicPr>
          <p:nvPr/>
        </p:nvPicPr>
        <p:blipFill>
          <a:blip r:embed="rId2"/>
          <a:srcRect/>
          <a:stretch>
            <a:fillRect/>
          </a:stretch>
        </p:blipFill>
        <p:spPr bwMode="auto">
          <a:xfrm>
            <a:off x="744072" y="930798"/>
            <a:ext cx="3456942" cy="2498202"/>
          </a:xfrm>
          <a:prstGeom prst="rect">
            <a:avLst/>
          </a:prstGeom>
          <a:noFill/>
          <a:ln w="9525">
            <a:noFill/>
            <a:miter lim="800000"/>
            <a:headEnd/>
            <a:tailEnd/>
          </a:ln>
          <a:effectLst/>
        </p:spPr>
      </p:pic>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52</a:t>
            </a:fld>
            <a:endParaRPr lang="tr-TR"/>
          </a:p>
        </p:txBody>
      </p:sp>
      <p:pic>
        <p:nvPicPr>
          <p:cNvPr id="7" name="Picture 2"/>
          <p:cNvPicPr>
            <a:picLocks noChangeAspect="1" noChangeArrowheads="1"/>
          </p:cNvPicPr>
          <p:nvPr/>
        </p:nvPicPr>
        <p:blipFill>
          <a:blip r:embed="rId3"/>
          <a:srcRect/>
          <a:stretch>
            <a:fillRect/>
          </a:stretch>
        </p:blipFill>
        <p:spPr bwMode="auto">
          <a:xfrm>
            <a:off x="2462923" y="3690102"/>
            <a:ext cx="3354704" cy="31423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7170" name="Picture 2"/>
          <p:cNvPicPr>
            <a:picLocks noGrp="1" noChangeAspect="1" noChangeArrowheads="1"/>
          </p:cNvPicPr>
          <p:nvPr>
            <p:ph idx="1"/>
          </p:nvPr>
        </p:nvPicPr>
        <p:blipFill>
          <a:blip r:embed="rId2"/>
          <a:srcRect/>
          <a:stretch>
            <a:fillRect/>
          </a:stretch>
        </p:blipFill>
        <p:spPr bwMode="auto">
          <a:xfrm>
            <a:off x="3206535" y="1225296"/>
            <a:ext cx="5950911" cy="4968051"/>
          </a:xfrm>
          <a:prstGeom prst="rect">
            <a:avLst/>
          </a:prstGeom>
          <a:noFill/>
          <a:ln w="9525">
            <a:noFill/>
            <a:miter lim="800000"/>
            <a:headEnd/>
            <a:tailEnd/>
          </a:ln>
          <a:effectLst/>
        </p:spPr>
      </p:pic>
      <p:sp>
        <p:nvSpPr>
          <p:cNvPr id="3" name="Altbilgi Yer Tutucusu 2"/>
          <p:cNvSpPr>
            <a:spLocks noGrp="1"/>
          </p:cNvSpPr>
          <p:nvPr>
            <p:ph type="ftr" sz="quarter" idx="11"/>
          </p:nvPr>
        </p:nvSpPr>
        <p:spPr/>
        <p:txBody>
          <a:bodyPr/>
          <a:lstStyle/>
          <a:p>
            <a:r>
              <a:rPr lang="tr-TR"/>
              <a:t>TBD-BD Preanalitik Evre Sempozyumu</a:t>
            </a:r>
          </a:p>
        </p:txBody>
      </p:sp>
      <p:sp>
        <p:nvSpPr>
          <p:cNvPr id="4" name="Slayt Numarası Yer Tutucusu 3"/>
          <p:cNvSpPr>
            <a:spLocks noGrp="1"/>
          </p:cNvSpPr>
          <p:nvPr>
            <p:ph type="sldNum" sz="quarter" idx="12"/>
          </p:nvPr>
        </p:nvSpPr>
        <p:spPr/>
        <p:txBody>
          <a:bodyPr/>
          <a:lstStyle/>
          <a:p>
            <a:fld id="{AB8F4B23-C2CF-4B65-9810-528F1B458636}" type="slidenum">
              <a:rPr lang="tr-TR" smtClean="0"/>
              <a:pPr/>
              <a:t>53</a:t>
            </a:fld>
            <a:endParaRPr lang="tr-TR"/>
          </a:p>
        </p:txBody>
      </p:sp>
      <p:sp>
        <p:nvSpPr>
          <p:cNvPr id="6" name="Dikdörtgen 5"/>
          <p:cNvSpPr/>
          <p:nvPr/>
        </p:nvSpPr>
        <p:spPr>
          <a:xfrm rot="20567990">
            <a:off x="5499846" y="5219250"/>
            <a:ext cx="2675965" cy="59167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98803" y="238060"/>
            <a:ext cx="11029616" cy="987552"/>
          </a:xfrm>
        </p:spPr>
        <p:txBody>
          <a:bodyPr/>
          <a:lstStyle/>
          <a:p>
            <a:r>
              <a:rPr lang="tr-TR" dirty="0"/>
              <a:t>Kapak kapama cihazları </a:t>
            </a:r>
          </a:p>
        </p:txBody>
      </p:sp>
      <p:pic>
        <p:nvPicPr>
          <p:cNvPr id="8194" name="Picture 2"/>
          <p:cNvPicPr>
            <a:picLocks noGrp="1" noChangeAspect="1" noChangeArrowheads="1"/>
          </p:cNvPicPr>
          <p:nvPr>
            <p:ph idx="1"/>
          </p:nvPr>
        </p:nvPicPr>
        <p:blipFill>
          <a:blip r:embed="rId2"/>
          <a:srcRect/>
          <a:stretch>
            <a:fillRect/>
          </a:stretch>
        </p:blipFill>
        <p:spPr bwMode="auto">
          <a:xfrm>
            <a:off x="3167600" y="1398495"/>
            <a:ext cx="6233318" cy="4525963"/>
          </a:xfrm>
          <a:prstGeom prst="rect">
            <a:avLst/>
          </a:prstGeom>
          <a:noFill/>
          <a:ln w="9525">
            <a:noFill/>
            <a:miter lim="800000"/>
            <a:headEnd/>
            <a:tailEnd/>
          </a:ln>
          <a:effectLst/>
        </p:spPr>
      </p:pic>
      <p:sp>
        <p:nvSpPr>
          <p:cNvPr id="3" name="Altbilgi Yer Tutucusu 2"/>
          <p:cNvSpPr>
            <a:spLocks noGrp="1"/>
          </p:cNvSpPr>
          <p:nvPr>
            <p:ph type="ftr" sz="quarter" idx="11"/>
          </p:nvPr>
        </p:nvSpPr>
        <p:spPr/>
        <p:txBody>
          <a:bodyPr/>
          <a:lstStyle/>
          <a:p>
            <a:r>
              <a:rPr lang="tr-TR"/>
              <a:t>TBD-BD Preanalitik Evre Sempozyumu</a:t>
            </a:r>
          </a:p>
        </p:txBody>
      </p:sp>
      <p:sp>
        <p:nvSpPr>
          <p:cNvPr id="4" name="Slayt Numarası Yer Tutucusu 3"/>
          <p:cNvSpPr>
            <a:spLocks noGrp="1"/>
          </p:cNvSpPr>
          <p:nvPr>
            <p:ph type="sldNum" sz="quarter" idx="12"/>
          </p:nvPr>
        </p:nvSpPr>
        <p:spPr/>
        <p:txBody>
          <a:bodyPr/>
          <a:lstStyle/>
          <a:p>
            <a:fld id="{AB8F4B23-C2CF-4B65-9810-528F1B458636}" type="slidenum">
              <a:rPr lang="tr-TR" smtClean="0"/>
              <a:pPr/>
              <a:t>54</a:t>
            </a:fld>
            <a:endParaRPr lang="tr-TR"/>
          </a:p>
        </p:txBody>
      </p:sp>
      <p:sp>
        <p:nvSpPr>
          <p:cNvPr id="5" name="Dikdörtgen 4"/>
          <p:cNvSpPr/>
          <p:nvPr/>
        </p:nvSpPr>
        <p:spPr>
          <a:xfrm>
            <a:off x="4787153" y="5082988"/>
            <a:ext cx="3939988" cy="658906"/>
          </a:xfrm>
          <a:prstGeom prst="rect">
            <a:avLst/>
          </a:prstGeom>
          <a:solidFill>
            <a:schemeClr val="tx2">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581192" y="2290863"/>
            <a:ext cx="6162648" cy="3561259"/>
          </a:xfrm>
          <a:prstGeom prst="rect">
            <a:avLst/>
          </a:prstGeom>
          <a:noFill/>
          <a:ln w="9525">
            <a:noFill/>
            <a:miter lim="800000"/>
            <a:headEnd/>
            <a:tailEnd/>
          </a:ln>
          <a:effectLst/>
        </p:spPr>
      </p:pic>
      <p:sp>
        <p:nvSpPr>
          <p:cNvPr id="3" name="Altbilgi Yer Tutucusu 2"/>
          <p:cNvSpPr>
            <a:spLocks noGrp="1"/>
          </p:cNvSpPr>
          <p:nvPr>
            <p:ph type="ftr" sz="quarter" idx="11"/>
          </p:nvPr>
        </p:nvSpPr>
        <p:spPr/>
        <p:txBody>
          <a:bodyPr/>
          <a:lstStyle/>
          <a:p>
            <a:r>
              <a:rPr lang="tr-TR"/>
              <a:t>TBD-BD Preanalitik Evre Sempozyumu</a:t>
            </a:r>
          </a:p>
        </p:txBody>
      </p:sp>
      <p:sp>
        <p:nvSpPr>
          <p:cNvPr id="4" name="Slayt Numarası Yer Tutucusu 3"/>
          <p:cNvSpPr>
            <a:spLocks noGrp="1"/>
          </p:cNvSpPr>
          <p:nvPr>
            <p:ph type="sldNum" sz="quarter" idx="12"/>
          </p:nvPr>
        </p:nvSpPr>
        <p:spPr/>
        <p:txBody>
          <a:bodyPr/>
          <a:lstStyle/>
          <a:p>
            <a:fld id="{AB8F4B23-C2CF-4B65-9810-528F1B458636}" type="slidenum">
              <a:rPr lang="tr-TR" smtClean="0"/>
              <a:pPr/>
              <a:t>55</a:t>
            </a:fld>
            <a:endParaRPr lang="tr-TR"/>
          </a:p>
        </p:txBody>
      </p:sp>
      <p:sp>
        <p:nvSpPr>
          <p:cNvPr id="5" name="Dikdörtgen 4"/>
          <p:cNvSpPr/>
          <p:nvPr/>
        </p:nvSpPr>
        <p:spPr>
          <a:xfrm>
            <a:off x="147917" y="1005878"/>
            <a:ext cx="11312015" cy="830997"/>
          </a:xfrm>
          <a:prstGeom prst="rect">
            <a:avLst/>
          </a:prstGeom>
        </p:spPr>
        <p:txBody>
          <a:bodyPr wrap="square">
            <a:spAutoFit/>
          </a:bodyPr>
          <a:lstStyle/>
          <a:p>
            <a:pPr algn="ctr"/>
            <a:r>
              <a:rPr lang="tr-TR" sz="2400" dirty="0"/>
              <a:t>Post-analitik süreçte kan örneği tüplerinin kapaklarını ve saklanmasını </a:t>
            </a:r>
          </a:p>
          <a:p>
            <a:pPr algn="ctr"/>
            <a:r>
              <a:rPr lang="tr-TR" sz="2400" dirty="0"/>
              <a:t>prosedürlerden  destek sağlar </a:t>
            </a:r>
          </a:p>
        </p:txBody>
      </p:sp>
      <p:pic>
        <p:nvPicPr>
          <p:cNvPr id="6" name="Resim 5"/>
          <p:cNvPicPr>
            <a:picLocks noChangeAspect="1"/>
          </p:cNvPicPr>
          <p:nvPr/>
        </p:nvPicPr>
        <p:blipFill>
          <a:blip r:embed="rId3"/>
          <a:stretch>
            <a:fillRect/>
          </a:stretch>
        </p:blipFill>
        <p:spPr>
          <a:xfrm>
            <a:off x="9072283" y="2470393"/>
            <a:ext cx="2387649" cy="3656087"/>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srcRect/>
          <a:stretch>
            <a:fillRect/>
          </a:stretch>
        </p:blipFill>
        <p:spPr bwMode="auto">
          <a:xfrm>
            <a:off x="4151354" y="1218933"/>
            <a:ext cx="3889292" cy="5310895"/>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268176" y="801382"/>
            <a:ext cx="3771621" cy="6056618"/>
          </a:xfrm>
          <a:prstGeom prst="rect">
            <a:avLst/>
          </a:prstGeom>
          <a:noFill/>
          <a:ln w="9525">
            <a:noFill/>
            <a:miter lim="800000"/>
            <a:headEnd/>
            <a:tailEnd/>
          </a:ln>
          <a:effectLst/>
        </p:spPr>
      </p:pic>
      <p:pic>
        <p:nvPicPr>
          <p:cNvPr id="13316" name="Picture 4"/>
          <p:cNvPicPr>
            <a:picLocks noChangeAspect="1" noChangeArrowheads="1"/>
          </p:cNvPicPr>
          <p:nvPr/>
        </p:nvPicPr>
        <p:blipFill>
          <a:blip r:embed="rId4"/>
          <a:srcRect/>
          <a:stretch>
            <a:fillRect/>
          </a:stretch>
        </p:blipFill>
        <p:spPr bwMode="auto">
          <a:xfrm>
            <a:off x="8040646" y="1394807"/>
            <a:ext cx="3291716" cy="4869767"/>
          </a:xfrm>
          <a:prstGeom prst="rect">
            <a:avLst/>
          </a:prstGeom>
          <a:noFill/>
          <a:ln w="9525">
            <a:noFill/>
            <a:miter lim="800000"/>
            <a:headEnd/>
            <a:tailEnd/>
          </a:ln>
          <a:effectLst/>
        </p:spPr>
      </p:pic>
      <p:sp>
        <p:nvSpPr>
          <p:cNvPr id="3" name="Altbilgi Yer Tutucusu 2"/>
          <p:cNvSpPr>
            <a:spLocks noGrp="1"/>
          </p:cNvSpPr>
          <p:nvPr>
            <p:ph type="ftr" sz="quarter" idx="11"/>
          </p:nvPr>
        </p:nvSpPr>
        <p:spPr/>
        <p:txBody>
          <a:bodyPr/>
          <a:lstStyle/>
          <a:p>
            <a:r>
              <a:rPr lang="tr-TR"/>
              <a:t>TBD-BD Preanalitik Evre Sempozyumu</a:t>
            </a:r>
          </a:p>
        </p:txBody>
      </p:sp>
      <p:sp>
        <p:nvSpPr>
          <p:cNvPr id="4" name="Slayt Numarası Yer Tutucusu 3"/>
          <p:cNvSpPr>
            <a:spLocks noGrp="1"/>
          </p:cNvSpPr>
          <p:nvPr>
            <p:ph type="sldNum" sz="quarter" idx="12"/>
          </p:nvPr>
        </p:nvSpPr>
        <p:spPr/>
        <p:txBody>
          <a:bodyPr/>
          <a:lstStyle/>
          <a:p>
            <a:fld id="{AB8F4B23-C2CF-4B65-9810-528F1B458636}" type="slidenum">
              <a:rPr lang="tr-TR" smtClean="0"/>
              <a:pPr/>
              <a:t>56</a:t>
            </a:fld>
            <a:endParaRPr lang="tr-T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6386" name="Picture 2"/>
          <p:cNvPicPr>
            <a:picLocks noGrp="1" noChangeAspect="1" noChangeArrowheads="1"/>
          </p:cNvPicPr>
          <p:nvPr>
            <p:ph idx="1"/>
          </p:nvPr>
        </p:nvPicPr>
        <p:blipFill>
          <a:blip r:embed="rId2"/>
          <a:srcRect/>
          <a:stretch>
            <a:fillRect/>
          </a:stretch>
        </p:blipFill>
        <p:spPr bwMode="auto">
          <a:xfrm>
            <a:off x="653048" y="1208393"/>
            <a:ext cx="10957760" cy="4441213"/>
          </a:xfrm>
          <a:prstGeom prst="rect">
            <a:avLst/>
          </a:prstGeom>
          <a:noFill/>
          <a:ln w="9525">
            <a:noFill/>
            <a:miter lim="800000"/>
            <a:headEnd/>
            <a:tailEnd/>
          </a:ln>
          <a:effectLst/>
        </p:spPr>
      </p:pic>
      <p:sp>
        <p:nvSpPr>
          <p:cNvPr id="3" name="Altbilgi Yer Tutucusu 2"/>
          <p:cNvSpPr>
            <a:spLocks noGrp="1"/>
          </p:cNvSpPr>
          <p:nvPr>
            <p:ph type="ftr" sz="quarter" idx="11"/>
          </p:nvPr>
        </p:nvSpPr>
        <p:spPr/>
        <p:txBody>
          <a:bodyPr/>
          <a:lstStyle/>
          <a:p>
            <a:r>
              <a:rPr lang="tr-TR"/>
              <a:t>TBD-BD Preanalitik Evre Sempozyumu</a:t>
            </a:r>
          </a:p>
        </p:txBody>
      </p:sp>
      <p:sp>
        <p:nvSpPr>
          <p:cNvPr id="4" name="Slayt Numarası Yer Tutucusu 3"/>
          <p:cNvSpPr>
            <a:spLocks noGrp="1"/>
          </p:cNvSpPr>
          <p:nvPr>
            <p:ph type="sldNum" sz="quarter" idx="12"/>
          </p:nvPr>
        </p:nvSpPr>
        <p:spPr/>
        <p:txBody>
          <a:bodyPr/>
          <a:lstStyle/>
          <a:p>
            <a:fld id="{AB8F4B23-C2CF-4B65-9810-528F1B458636}" type="slidenum">
              <a:rPr lang="tr-TR" smtClean="0"/>
              <a:pPr/>
              <a:t>57</a:t>
            </a:fld>
            <a:endParaRPr lang="tr-T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7410" name="Picture 2"/>
          <p:cNvPicPr>
            <a:picLocks noGrp="1" noChangeAspect="1" noChangeArrowheads="1"/>
          </p:cNvPicPr>
          <p:nvPr>
            <p:ph idx="1"/>
          </p:nvPr>
        </p:nvPicPr>
        <p:blipFill>
          <a:blip r:embed="rId2"/>
          <a:srcRect/>
          <a:stretch>
            <a:fillRect/>
          </a:stretch>
        </p:blipFill>
        <p:spPr bwMode="auto">
          <a:xfrm>
            <a:off x="782681" y="797847"/>
            <a:ext cx="3614507" cy="5844771"/>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a:srcRect/>
          <a:stretch>
            <a:fillRect/>
          </a:stretch>
        </p:blipFill>
        <p:spPr bwMode="auto">
          <a:xfrm>
            <a:off x="4598677" y="731520"/>
            <a:ext cx="7012131" cy="5616753"/>
          </a:xfrm>
          <a:prstGeom prst="rect">
            <a:avLst/>
          </a:prstGeom>
          <a:noFill/>
          <a:ln w="9525">
            <a:noFill/>
            <a:miter lim="800000"/>
            <a:headEnd/>
            <a:tailEnd/>
          </a:ln>
          <a:effectLst/>
        </p:spPr>
      </p:pic>
      <p:sp>
        <p:nvSpPr>
          <p:cNvPr id="3" name="Altbilgi Yer Tutucusu 2"/>
          <p:cNvSpPr>
            <a:spLocks noGrp="1"/>
          </p:cNvSpPr>
          <p:nvPr>
            <p:ph type="ftr" sz="quarter" idx="11"/>
          </p:nvPr>
        </p:nvSpPr>
        <p:spPr/>
        <p:txBody>
          <a:bodyPr/>
          <a:lstStyle/>
          <a:p>
            <a:r>
              <a:rPr lang="tr-TR"/>
              <a:t>TBD-BD Preanalitik Evre Sempozyumu</a:t>
            </a:r>
          </a:p>
        </p:txBody>
      </p:sp>
      <p:sp>
        <p:nvSpPr>
          <p:cNvPr id="4" name="Slayt Numarası Yer Tutucusu 3"/>
          <p:cNvSpPr>
            <a:spLocks noGrp="1"/>
          </p:cNvSpPr>
          <p:nvPr>
            <p:ph type="sldNum" sz="quarter" idx="12"/>
          </p:nvPr>
        </p:nvSpPr>
        <p:spPr/>
        <p:txBody>
          <a:bodyPr/>
          <a:lstStyle/>
          <a:p>
            <a:fld id="{AB8F4B23-C2CF-4B65-9810-528F1B458636}" type="slidenum">
              <a:rPr lang="tr-TR" smtClean="0"/>
              <a:pPr/>
              <a:t>58</a:t>
            </a:fld>
            <a:endParaRPr lang="tr-T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4338" name="Picture 2"/>
          <p:cNvPicPr>
            <a:picLocks noGrp="1" noChangeAspect="1" noChangeArrowheads="1"/>
          </p:cNvPicPr>
          <p:nvPr>
            <p:ph idx="1"/>
          </p:nvPr>
        </p:nvPicPr>
        <p:blipFill>
          <a:blip r:embed="rId2"/>
          <a:srcRect/>
          <a:stretch>
            <a:fillRect/>
          </a:stretch>
        </p:blipFill>
        <p:spPr bwMode="auto">
          <a:xfrm>
            <a:off x="3251564" y="731520"/>
            <a:ext cx="5233530" cy="6198535"/>
          </a:xfrm>
          <a:prstGeom prst="rect">
            <a:avLst/>
          </a:prstGeom>
          <a:noFill/>
          <a:ln w="9525">
            <a:noFill/>
            <a:miter lim="800000"/>
            <a:headEnd/>
            <a:tailEnd/>
          </a:ln>
          <a:effectLst/>
        </p:spPr>
      </p:pic>
      <p:sp>
        <p:nvSpPr>
          <p:cNvPr id="3" name="Altbilgi Yer Tutucusu 2"/>
          <p:cNvSpPr>
            <a:spLocks noGrp="1"/>
          </p:cNvSpPr>
          <p:nvPr>
            <p:ph type="ftr" sz="quarter" idx="11"/>
          </p:nvPr>
        </p:nvSpPr>
        <p:spPr/>
        <p:txBody>
          <a:bodyPr/>
          <a:lstStyle/>
          <a:p>
            <a:r>
              <a:rPr lang="tr-TR"/>
              <a:t>TBD-BD Preanalitik Evre Sempozyumu</a:t>
            </a:r>
          </a:p>
        </p:txBody>
      </p:sp>
      <p:sp>
        <p:nvSpPr>
          <p:cNvPr id="4" name="Slayt Numarası Yer Tutucusu 3"/>
          <p:cNvSpPr>
            <a:spLocks noGrp="1"/>
          </p:cNvSpPr>
          <p:nvPr>
            <p:ph type="sldNum" sz="quarter" idx="12"/>
          </p:nvPr>
        </p:nvSpPr>
        <p:spPr/>
        <p:txBody>
          <a:bodyPr/>
          <a:lstStyle/>
          <a:p>
            <a:fld id="{AB8F4B23-C2CF-4B65-9810-528F1B458636}" type="slidenum">
              <a:rPr lang="tr-TR" smtClean="0"/>
              <a:pPr/>
              <a:t>59</a:t>
            </a:fld>
            <a:endParaRPr lang="tr-T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dirty="0"/>
              <a:t>Meslek hastalıklarının genel özellikleri</a:t>
            </a:r>
          </a:p>
        </p:txBody>
      </p:sp>
      <p:sp>
        <p:nvSpPr>
          <p:cNvPr id="3" name="2 İçerik Yer Tutucusu"/>
          <p:cNvSpPr>
            <a:spLocks noGrp="1"/>
          </p:cNvSpPr>
          <p:nvPr>
            <p:ph idx="1"/>
          </p:nvPr>
        </p:nvSpPr>
        <p:spPr/>
        <p:txBody>
          <a:bodyPr>
            <a:normAutofit/>
          </a:bodyPr>
          <a:lstStyle/>
          <a:p>
            <a:pPr algn="just"/>
            <a:r>
              <a:rPr lang="tr-TR" sz="2400" dirty="0"/>
              <a:t>Kendine  özgü bir klinik  tablo,</a:t>
            </a:r>
          </a:p>
          <a:p>
            <a:pPr algn="just"/>
            <a:r>
              <a:rPr lang="tr-TR" sz="2400" dirty="0"/>
              <a:t>İyi  belirlenmiş hastalık etkeni, </a:t>
            </a:r>
          </a:p>
          <a:p>
            <a:pPr algn="just"/>
            <a:r>
              <a:rPr lang="tr-TR" sz="2400" dirty="0"/>
              <a:t>Hastalık etkeni veya  </a:t>
            </a:r>
            <a:r>
              <a:rPr lang="tr-TR" sz="2400" dirty="0" err="1"/>
              <a:t>metabolitinin</a:t>
            </a:r>
            <a:r>
              <a:rPr lang="tr-TR" sz="2400" dirty="0"/>
              <a:t>  biyolojik ortamda bulunuşu, </a:t>
            </a:r>
          </a:p>
          <a:p>
            <a:pPr algn="just"/>
            <a:r>
              <a:rPr lang="tr-TR" sz="2400" dirty="0" smtClean="0"/>
              <a:t>Hastalığın  </a:t>
            </a:r>
            <a:r>
              <a:rPr lang="tr-TR" sz="2400" dirty="0"/>
              <a:t>o meslekte çalışanlarda  </a:t>
            </a:r>
            <a:r>
              <a:rPr lang="tr-TR" sz="2400" dirty="0" err="1"/>
              <a:t>insidansının</a:t>
            </a:r>
            <a:r>
              <a:rPr lang="tr-TR" sz="2400" dirty="0"/>
              <a:t> yüksek olmasıdır</a:t>
            </a:r>
          </a:p>
          <a:p>
            <a:pPr algn="just"/>
            <a:r>
              <a:rPr lang="tr-TR" sz="2400" dirty="0"/>
              <a:t>Ülkeler arasında değişmekle birlikte, yılda her bin işçi için 4 – 12  yeni meslek hastalığı olgusu beklenmelidir. </a:t>
            </a:r>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6</a:t>
            </a:fld>
            <a:endParaRPr lang="tr-T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Tüp kapak kapama </a:t>
            </a:r>
          </a:p>
        </p:txBody>
      </p:sp>
      <p:pic>
        <p:nvPicPr>
          <p:cNvPr id="15362" name="Picture 2"/>
          <p:cNvPicPr>
            <a:picLocks noGrp="1" noChangeAspect="1" noChangeArrowheads="1"/>
          </p:cNvPicPr>
          <p:nvPr>
            <p:ph idx="1"/>
          </p:nvPr>
        </p:nvPicPr>
        <p:blipFill>
          <a:blip r:embed="rId2"/>
          <a:srcRect/>
          <a:stretch>
            <a:fillRect/>
          </a:stretch>
        </p:blipFill>
        <p:spPr bwMode="auto">
          <a:xfrm>
            <a:off x="717176" y="1355150"/>
            <a:ext cx="7990945" cy="4037121"/>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a:stretch>
            <a:fillRect/>
          </a:stretch>
        </p:blipFill>
        <p:spPr bwMode="auto">
          <a:xfrm>
            <a:off x="8844105" y="704637"/>
            <a:ext cx="2766703" cy="6084402"/>
          </a:xfrm>
          <a:prstGeom prst="rect">
            <a:avLst/>
          </a:prstGeom>
          <a:noFill/>
          <a:ln w="9525">
            <a:noFill/>
            <a:miter lim="800000"/>
            <a:headEnd/>
            <a:tailEnd/>
          </a:ln>
          <a:effectLst/>
        </p:spPr>
      </p:pic>
      <p:sp>
        <p:nvSpPr>
          <p:cNvPr id="3" name="Altbilgi Yer Tutucusu 2"/>
          <p:cNvSpPr>
            <a:spLocks noGrp="1"/>
          </p:cNvSpPr>
          <p:nvPr>
            <p:ph type="ftr" sz="quarter" idx="11"/>
          </p:nvPr>
        </p:nvSpPr>
        <p:spPr/>
        <p:txBody>
          <a:bodyPr/>
          <a:lstStyle/>
          <a:p>
            <a:r>
              <a:rPr lang="tr-TR"/>
              <a:t>TBD-BD Preanalitik Evre Sempozyumu</a:t>
            </a:r>
          </a:p>
        </p:txBody>
      </p:sp>
      <p:sp>
        <p:nvSpPr>
          <p:cNvPr id="4" name="Slayt Numarası Yer Tutucusu 3"/>
          <p:cNvSpPr>
            <a:spLocks noGrp="1"/>
          </p:cNvSpPr>
          <p:nvPr>
            <p:ph type="sldNum" sz="quarter" idx="12"/>
          </p:nvPr>
        </p:nvSpPr>
        <p:spPr/>
        <p:txBody>
          <a:bodyPr/>
          <a:lstStyle/>
          <a:p>
            <a:fld id="{AB8F4B23-C2CF-4B65-9810-528F1B458636}" type="slidenum">
              <a:rPr lang="tr-TR" smtClean="0"/>
              <a:pPr/>
              <a:t>60</a:t>
            </a:fld>
            <a:endParaRPr lang="tr-T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74764" y="818789"/>
            <a:ext cx="11610808" cy="565659"/>
          </a:xfrm>
        </p:spPr>
        <p:txBody>
          <a:bodyPr>
            <a:noAutofit/>
          </a:bodyPr>
          <a:lstStyle/>
          <a:p>
            <a:r>
              <a:rPr lang="tr-TR" sz="1800" dirty="0"/>
              <a:t>https://www.medicalexpo.com/medical-manufacturer/laboratory-automation-system-</a:t>
            </a:r>
            <a:br>
              <a:rPr lang="tr-TR" sz="1800" dirty="0"/>
            </a:br>
            <a:endParaRPr lang="tr-TR" sz="1800" dirty="0"/>
          </a:p>
        </p:txBody>
      </p:sp>
      <p:pic>
        <p:nvPicPr>
          <p:cNvPr id="18434" name="Picture 2"/>
          <p:cNvPicPr>
            <a:picLocks noGrp="1" noChangeAspect="1" noChangeArrowheads="1"/>
          </p:cNvPicPr>
          <p:nvPr>
            <p:ph idx="1"/>
          </p:nvPr>
        </p:nvPicPr>
        <p:blipFill>
          <a:blip r:embed="rId2"/>
          <a:srcRect/>
          <a:stretch>
            <a:fillRect/>
          </a:stretch>
        </p:blipFill>
        <p:spPr bwMode="auto">
          <a:xfrm>
            <a:off x="412440" y="1303847"/>
            <a:ext cx="4875637" cy="3563988"/>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5442006" y="1175615"/>
            <a:ext cx="2974009" cy="5295900"/>
          </a:xfrm>
          <a:prstGeom prst="rect">
            <a:avLst/>
          </a:prstGeom>
          <a:noFill/>
          <a:ln w="9525">
            <a:noFill/>
            <a:miter lim="800000"/>
            <a:headEnd/>
            <a:tailEnd/>
          </a:ln>
          <a:effectLst/>
        </p:spPr>
      </p:pic>
      <p:pic>
        <p:nvPicPr>
          <p:cNvPr id="18436" name="Picture 4"/>
          <p:cNvPicPr>
            <a:picLocks noChangeAspect="1" noChangeArrowheads="1"/>
          </p:cNvPicPr>
          <p:nvPr/>
        </p:nvPicPr>
        <p:blipFill>
          <a:blip r:embed="rId4"/>
          <a:srcRect/>
          <a:stretch>
            <a:fillRect/>
          </a:stretch>
        </p:blipFill>
        <p:spPr bwMode="auto">
          <a:xfrm>
            <a:off x="8790779" y="1328015"/>
            <a:ext cx="2820029" cy="5143500"/>
          </a:xfrm>
          <a:prstGeom prst="rect">
            <a:avLst/>
          </a:prstGeom>
          <a:noFill/>
          <a:ln w="9525">
            <a:noFill/>
            <a:miter lim="800000"/>
            <a:headEnd/>
            <a:tailEnd/>
          </a:ln>
          <a:effectLst/>
        </p:spPr>
      </p:pic>
      <p:sp>
        <p:nvSpPr>
          <p:cNvPr id="3" name="Altbilgi Yer Tutucusu 2"/>
          <p:cNvSpPr>
            <a:spLocks noGrp="1"/>
          </p:cNvSpPr>
          <p:nvPr>
            <p:ph type="ftr" sz="quarter" idx="11"/>
          </p:nvPr>
        </p:nvSpPr>
        <p:spPr/>
        <p:txBody>
          <a:bodyPr/>
          <a:lstStyle/>
          <a:p>
            <a:r>
              <a:rPr lang="tr-TR"/>
              <a:t>TBD-BD Preanalitik Evre Sempozyumu</a:t>
            </a:r>
          </a:p>
        </p:txBody>
      </p:sp>
      <p:sp>
        <p:nvSpPr>
          <p:cNvPr id="4" name="Slayt Numarası Yer Tutucusu 3"/>
          <p:cNvSpPr>
            <a:spLocks noGrp="1"/>
          </p:cNvSpPr>
          <p:nvPr>
            <p:ph type="sldNum" sz="quarter" idx="12"/>
          </p:nvPr>
        </p:nvSpPr>
        <p:spPr/>
        <p:txBody>
          <a:bodyPr/>
          <a:lstStyle/>
          <a:p>
            <a:fld id="{AB8F4B23-C2CF-4B65-9810-528F1B458636}" type="slidenum">
              <a:rPr lang="tr-TR" smtClean="0"/>
              <a:pPr/>
              <a:t>61</a:t>
            </a:fld>
            <a:endParaRPr lang="tr-T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9458" name="Picture 2"/>
          <p:cNvPicPr>
            <a:picLocks noGrp="1" noChangeAspect="1" noChangeArrowheads="1"/>
          </p:cNvPicPr>
          <p:nvPr>
            <p:ph idx="1"/>
          </p:nvPr>
        </p:nvPicPr>
        <p:blipFill>
          <a:blip r:embed="rId2"/>
          <a:srcRect/>
          <a:stretch>
            <a:fillRect/>
          </a:stretch>
        </p:blipFill>
        <p:spPr bwMode="auto">
          <a:xfrm>
            <a:off x="1549379" y="913721"/>
            <a:ext cx="9638573" cy="5510193"/>
          </a:xfrm>
          <a:prstGeom prst="rect">
            <a:avLst/>
          </a:prstGeom>
          <a:noFill/>
          <a:ln w="9525">
            <a:noFill/>
            <a:miter lim="800000"/>
            <a:headEnd/>
            <a:tailEnd/>
          </a:ln>
          <a:effectLst/>
        </p:spPr>
      </p:pic>
      <p:sp>
        <p:nvSpPr>
          <p:cNvPr id="3" name="Altbilgi Yer Tutucusu 2"/>
          <p:cNvSpPr>
            <a:spLocks noGrp="1"/>
          </p:cNvSpPr>
          <p:nvPr>
            <p:ph type="ftr" sz="quarter" idx="11"/>
          </p:nvPr>
        </p:nvSpPr>
        <p:spPr/>
        <p:txBody>
          <a:bodyPr/>
          <a:lstStyle/>
          <a:p>
            <a:r>
              <a:rPr lang="tr-TR"/>
              <a:t>TBD-BD Preanalitik Evre Sempozyumu</a:t>
            </a:r>
          </a:p>
        </p:txBody>
      </p:sp>
      <p:sp>
        <p:nvSpPr>
          <p:cNvPr id="4" name="Slayt Numarası Yer Tutucusu 3"/>
          <p:cNvSpPr>
            <a:spLocks noGrp="1"/>
          </p:cNvSpPr>
          <p:nvPr>
            <p:ph type="sldNum" sz="quarter" idx="12"/>
          </p:nvPr>
        </p:nvSpPr>
        <p:spPr/>
        <p:txBody>
          <a:bodyPr/>
          <a:lstStyle/>
          <a:p>
            <a:fld id="{AB8F4B23-C2CF-4B65-9810-528F1B458636}" type="slidenum">
              <a:rPr lang="tr-TR" smtClean="0"/>
              <a:pPr/>
              <a:t>62</a:t>
            </a:fld>
            <a:endParaRPr lang="tr-T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20482" name="Picture 2"/>
          <p:cNvPicPr>
            <a:picLocks noChangeAspect="1" noChangeArrowheads="1"/>
          </p:cNvPicPr>
          <p:nvPr/>
        </p:nvPicPr>
        <p:blipFill>
          <a:blip r:embed="rId2"/>
          <a:srcRect/>
          <a:stretch>
            <a:fillRect/>
          </a:stretch>
        </p:blipFill>
        <p:spPr bwMode="auto">
          <a:xfrm>
            <a:off x="1659121" y="882650"/>
            <a:ext cx="8899179" cy="5618066"/>
          </a:xfrm>
          <a:prstGeom prst="rect">
            <a:avLst/>
          </a:prstGeom>
          <a:noFill/>
          <a:ln w="9525">
            <a:noFill/>
            <a:miter lim="800000"/>
            <a:headEnd/>
            <a:tailEnd/>
          </a:ln>
          <a:effectLst/>
        </p:spPr>
      </p:pic>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63</a:t>
            </a:fld>
            <a:endParaRPr lang="tr-T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1506" name="Picture 2"/>
          <p:cNvPicPr>
            <a:picLocks noGrp="1" noChangeAspect="1" noChangeArrowheads="1"/>
          </p:cNvPicPr>
          <p:nvPr>
            <p:ph idx="1"/>
          </p:nvPr>
        </p:nvPicPr>
        <p:blipFill>
          <a:blip r:embed="rId2"/>
          <a:srcRect/>
          <a:stretch>
            <a:fillRect/>
          </a:stretch>
        </p:blipFill>
        <p:spPr bwMode="auto">
          <a:xfrm>
            <a:off x="1833282" y="1080767"/>
            <a:ext cx="9489141" cy="5198186"/>
          </a:xfrm>
          <a:prstGeom prst="rect">
            <a:avLst/>
          </a:prstGeom>
          <a:noFill/>
          <a:ln w="9525">
            <a:noFill/>
            <a:miter lim="800000"/>
            <a:headEnd/>
            <a:tailEnd/>
          </a:ln>
          <a:effectLst/>
        </p:spPr>
      </p:pic>
      <p:sp>
        <p:nvSpPr>
          <p:cNvPr id="3" name="Altbilgi Yer Tutucusu 2"/>
          <p:cNvSpPr>
            <a:spLocks noGrp="1"/>
          </p:cNvSpPr>
          <p:nvPr>
            <p:ph type="ftr" sz="quarter" idx="11"/>
          </p:nvPr>
        </p:nvSpPr>
        <p:spPr/>
        <p:txBody>
          <a:bodyPr/>
          <a:lstStyle/>
          <a:p>
            <a:r>
              <a:rPr lang="tr-TR"/>
              <a:t>TBD-BD Preanalitik Evre Sempozyumu</a:t>
            </a:r>
          </a:p>
        </p:txBody>
      </p:sp>
      <p:sp>
        <p:nvSpPr>
          <p:cNvPr id="4" name="Slayt Numarası Yer Tutucusu 3"/>
          <p:cNvSpPr>
            <a:spLocks noGrp="1"/>
          </p:cNvSpPr>
          <p:nvPr>
            <p:ph type="sldNum" sz="quarter" idx="12"/>
          </p:nvPr>
        </p:nvSpPr>
        <p:spPr/>
        <p:txBody>
          <a:bodyPr/>
          <a:lstStyle/>
          <a:p>
            <a:fld id="{AB8F4B23-C2CF-4B65-9810-528F1B458636}" type="slidenum">
              <a:rPr lang="tr-TR" smtClean="0"/>
              <a:pPr/>
              <a:t>64</a:t>
            </a:fld>
            <a:endParaRPr lang="tr-T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6040" y="233979"/>
            <a:ext cx="11029616" cy="987552"/>
          </a:xfrm>
        </p:spPr>
        <p:txBody>
          <a:bodyPr/>
          <a:lstStyle/>
          <a:p>
            <a:r>
              <a:rPr lang="tr-TR" b="1" dirty="0">
                <a:effectLst>
                  <a:outerShdw blurRad="38100" dist="38100" dir="2700000" algn="tl">
                    <a:srgbClr val="000000">
                      <a:alpha val="43137"/>
                    </a:srgbClr>
                  </a:outerShdw>
                </a:effectLst>
              </a:rPr>
              <a:t>Sonuç </a:t>
            </a:r>
          </a:p>
        </p:txBody>
      </p:sp>
      <p:sp>
        <p:nvSpPr>
          <p:cNvPr id="3" name="İçerik Yer Tutucusu 2"/>
          <p:cNvSpPr>
            <a:spLocks noGrp="1"/>
          </p:cNvSpPr>
          <p:nvPr>
            <p:ph idx="1"/>
          </p:nvPr>
        </p:nvSpPr>
        <p:spPr>
          <a:xfrm>
            <a:off x="213639" y="2005479"/>
            <a:ext cx="11978361" cy="3634486"/>
          </a:xfrm>
        </p:spPr>
        <p:txBody>
          <a:bodyPr>
            <a:noAutofit/>
          </a:bodyPr>
          <a:lstStyle/>
          <a:p>
            <a:r>
              <a:rPr lang="tr-TR" sz="2000" dirty="0"/>
              <a:t>Laboratuvar yönetimi  bir organizasyon meselesidir. </a:t>
            </a:r>
          </a:p>
          <a:p>
            <a:r>
              <a:rPr lang="tr-TR" sz="2000" dirty="0"/>
              <a:t>Laboratuvar yöneticisinin orkestra şefi olarak tüm bileşenleri analiz etmesi giderek daha fazla dijitalleşen ve daha entegre bir sağlık hizmetine doğru ilerlemek için, halihazırda meydana gelen </a:t>
            </a:r>
            <a:r>
              <a:rPr lang="tr-TR" sz="2000" dirty="0" smtClean="0"/>
              <a:t>teknolojik gelişmeleri takip etmelidir.</a:t>
            </a:r>
          </a:p>
          <a:p>
            <a:r>
              <a:rPr lang="tr-TR" sz="2000" dirty="0"/>
              <a:t>Bununla birlikte, her kuruluş iş yükleri ve yetkinlikler açısından farklıdır, bu nedenle en uygun yönetim her bağlamda özel olarak yapılmalıdır.</a:t>
            </a:r>
          </a:p>
          <a:p>
            <a:r>
              <a:rPr lang="tr-TR" sz="2000" dirty="0" err="1" smtClean="0"/>
              <a:t>Preanalitik</a:t>
            </a:r>
            <a:r>
              <a:rPr lang="tr-TR" sz="2000" dirty="0" smtClean="0"/>
              <a:t> </a:t>
            </a:r>
            <a:r>
              <a:rPr lang="tr-TR" sz="2000" dirty="0"/>
              <a:t>aşamadaki otomasyon, insan katkısını değiştirmek, desteklemek veya genişletmek için esastır.</a:t>
            </a:r>
          </a:p>
          <a:p>
            <a:r>
              <a:rPr lang="tr-TR" sz="2000" dirty="0" err="1" smtClean="0"/>
              <a:t>Matriks</a:t>
            </a:r>
            <a:r>
              <a:rPr lang="tr-TR" sz="2000" dirty="0" smtClean="0"/>
              <a:t> </a:t>
            </a:r>
            <a:r>
              <a:rPr lang="tr-TR" sz="2000" dirty="0"/>
              <a:t>hesabı ile fayda yarar </a:t>
            </a:r>
            <a:r>
              <a:rPr lang="tr-TR" sz="2000" dirty="0" smtClean="0"/>
              <a:t>hesabı ile laboratuvarımıza uygun çözümler değerlendirilmelidir. </a:t>
            </a:r>
            <a:r>
              <a:rPr lang="tr-TR" sz="2000" dirty="0" smtClean="0"/>
              <a:t> </a:t>
            </a:r>
          </a:p>
          <a:p>
            <a:r>
              <a:rPr lang="tr-TR" sz="2000" dirty="0" smtClean="0"/>
              <a:t>Yüksek </a:t>
            </a:r>
            <a:r>
              <a:rPr lang="tr-TR" sz="2000" dirty="0"/>
              <a:t>riskli iş grubumuzda meslek hastalıklarını öncelemeye yönelik çözümlerin kullanılması  gerekmektedir. </a:t>
            </a:r>
          </a:p>
          <a:p>
            <a:r>
              <a:rPr lang="tr-TR" sz="2000" dirty="0" smtClean="0"/>
              <a:t>Yarı otomatik </a:t>
            </a:r>
            <a:r>
              <a:rPr lang="tr-TR" sz="2000" dirty="0" err="1" smtClean="0"/>
              <a:t>preanalitik</a:t>
            </a:r>
            <a:r>
              <a:rPr lang="tr-TR" sz="2000" dirty="0" smtClean="0"/>
              <a:t> dönem cihazları maliyet </a:t>
            </a:r>
            <a:r>
              <a:rPr lang="tr-TR" sz="2000" dirty="0"/>
              <a:t>arttırıcı bir unsur gibi görünse de personel ihtiyacını azaltması çalışan memnuniyetine bağlı  etkin çalışma </a:t>
            </a:r>
            <a:r>
              <a:rPr lang="tr-TR" sz="2000" dirty="0" smtClean="0"/>
              <a:t>sağlaması Sonuç verme </a:t>
            </a:r>
            <a:r>
              <a:rPr lang="tr-TR" sz="2000" smtClean="0"/>
              <a:t>sürelerini kısaltması ile uzun </a:t>
            </a:r>
            <a:r>
              <a:rPr lang="tr-TR" sz="2000" dirty="0"/>
              <a:t>vadede maliyet etkin bir yatırım olacaktır. </a:t>
            </a:r>
          </a:p>
          <a:p>
            <a:endParaRPr lang="tr-TR" sz="2000" dirty="0"/>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65</a:t>
            </a:fld>
            <a:endParaRPr lang="tr-TR"/>
          </a:p>
        </p:txBody>
      </p:sp>
    </p:spTree>
    <p:extLst>
      <p:ext uri="{BB962C8B-B14F-4D97-AF65-F5344CB8AC3E}">
        <p14:creationId xmlns:p14="http://schemas.microsoft.com/office/powerpoint/2010/main" val="243858011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tbilgi Yer Tutucusu 1"/>
          <p:cNvSpPr>
            <a:spLocks noGrp="1"/>
          </p:cNvSpPr>
          <p:nvPr>
            <p:ph type="ftr" sz="quarter" idx="11"/>
          </p:nvPr>
        </p:nvSpPr>
        <p:spPr/>
        <p:txBody>
          <a:bodyPr/>
          <a:lstStyle/>
          <a:p>
            <a:r>
              <a:rPr lang="tr-TR"/>
              <a:t>TBD-BD Preanalitik Evre Sempozyumu</a:t>
            </a:r>
          </a:p>
        </p:txBody>
      </p:sp>
      <p:sp>
        <p:nvSpPr>
          <p:cNvPr id="3" name="Slayt Numarası Yer Tutucusu 2"/>
          <p:cNvSpPr>
            <a:spLocks noGrp="1"/>
          </p:cNvSpPr>
          <p:nvPr>
            <p:ph type="sldNum" sz="quarter" idx="12"/>
          </p:nvPr>
        </p:nvSpPr>
        <p:spPr/>
        <p:txBody>
          <a:bodyPr/>
          <a:lstStyle/>
          <a:p>
            <a:fld id="{AB8F4B23-C2CF-4B65-9810-528F1B458636}" type="slidenum">
              <a:rPr lang="tr-TR" smtClean="0"/>
              <a:pPr/>
              <a:t>66</a:t>
            </a:fld>
            <a:endParaRPr lang="tr-TR"/>
          </a:p>
        </p:txBody>
      </p:sp>
      <p:sp>
        <p:nvSpPr>
          <p:cNvPr id="4" name="Metin kutusu 3"/>
          <p:cNvSpPr txBox="1"/>
          <p:nvPr/>
        </p:nvSpPr>
        <p:spPr>
          <a:xfrm>
            <a:off x="3742310" y="2551837"/>
            <a:ext cx="6369877" cy="1754326"/>
          </a:xfrm>
          <a:prstGeom prst="rect">
            <a:avLst/>
          </a:prstGeom>
          <a:noFill/>
        </p:spPr>
        <p:txBody>
          <a:bodyPr wrap="square" rtlCol="0">
            <a:spAutoFit/>
          </a:bodyPr>
          <a:lstStyle/>
          <a:p>
            <a:r>
              <a:rPr lang="tr-TR" sz="5400" b="1" dirty="0">
                <a:effectLst>
                  <a:outerShdw blurRad="38100" dist="38100" dir="2700000" algn="tl">
                    <a:srgbClr val="000000">
                      <a:alpha val="43137"/>
                    </a:srgbClr>
                  </a:outerShdw>
                </a:effectLst>
              </a:rPr>
              <a:t>Teşekkürler </a:t>
            </a:r>
          </a:p>
          <a:p>
            <a:endParaRPr lang="tr-TR"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581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a:t>Mevzuat</a:t>
            </a:r>
          </a:p>
        </p:txBody>
      </p:sp>
      <p:sp>
        <p:nvSpPr>
          <p:cNvPr id="3" name="2 İçerik Yer Tutucusu"/>
          <p:cNvSpPr>
            <a:spLocks noGrp="1"/>
          </p:cNvSpPr>
          <p:nvPr>
            <p:ph idx="1"/>
          </p:nvPr>
        </p:nvSpPr>
        <p:spPr/>
        <p:txBody>
          <a:bodyPr>
            <a:normAutofit/>
          </a:bodyPr>
          <a:lstStyle/>
          <a:p>
            <a:pPr marL="0" indent="0">
              <a:buNone/>
            </a:pPr>
            <a:r>
              <a:rPr lang="tr-TR" sz="2400" dirty="0"/>
              <a:t>İş Sağlığı ve Güvenliği Kanunu (6331 sayılı 30.6.2012 tarihli, 28339 sayılı kanun )</a:t>
            </a:r>
          </a:p>
          <a:p>
            <a:pPr marL="0" indent="0" algn="just">
              <a:buNone/>
            </a:pPr>
            <a:r>
              <a:rPr lang="tr-TR" sz="2400" dirty="0"/>
              <a:t>Kurumsallaşma ve meslek hastalıklarından korunma ve önlenmesi amacıyla </a:t>
            </a:r>
          </a:p>
          <a:p>
            <a:pPr algn="just"/>
            <a:r>
              <a:rPr lang="tr-TR" sz="2400" dirty="0"/>
              <a:t>çalışanların sağlık gözetimi, </a:t>
            </a:r>
          </a:p>
          <a:p>
            <a:pPr algn="just"/>
            <a:r>
              <a:rPr lang="tr-TR" sz="2400" dirty="0"/>
              <a:t>iş ortamındaki  risklerinin belirlenmesi ,</a:t>
            </a:r>
          </a:p>
          <a:p>
            <a:pPr algn="just"/>
            <a:r>
              <a:rPr lang="tr-TR" sz="2400" dirty="0"/>
              <a:t>İSG eğitimleri ve çalışanların bilgilendirilmeleri</a:t>
            </a:r>
          </a:p>
          <a:p>
            <a:pPr algn="just"/>
            <a:r>
              <a:rPr lang="tr-TR" sz="2400" dirty="0"/>
              <a:t>Süreç iyileştirme </a:t>
            </a:r>
          </a:p>
          <a:p>
            <a:pPr algn="just"/>
            <a:r>
              <a:rPr lang="tr-TR" sz="2400" dirty="0"/>
              <a:t>Koruyucu ve </a:t>
            </a:r>
            <a:r>
              <a:rPr lang="tr-TR" sz="2400" dirty="0" smtClean="0"/>
              <a:t>önleyici </a:t>
            </a:r>
            <a:r>
              <a:rPr lang="tr-TR" sz="2400" dirty="0"/>
              <a:t>faaliyetler belirleme </a:t>
            </a:r>
          </a:p>
          <a:p>
            <a:pPr algn="just"/>
            <a:endParaRPr lang="tr-TR" sz="2400" dirty="0"/>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7</a:t>
            </a:fld>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ILO (Uluslararası Çalışma Örgütü)</a:t>
            </a:r>
          </a:p>
        </p:txBody>
      </p:sp>
      <p:sp>
        <p:nvSpPr>
          <p:cNvPr id="3" name="İçerik Yer Tutucusu 2"/>
          <p:cNvSpPr>
            <a:spLocks noGrp="1"/>
          </p:cNvSpPr>
          <p:nvPr>
            <p:ph idx="1"/>
          </p:nvPr>
        </p:nvSpPr>
        <p:spPr/>
        <p:txBody>
          <a:bodyPr>
            <a:normAutofit/>
          </a:bodyPr>
          <a:lstStyle/>
          <a:p>
            <a:pPr algn="just"/>
            <a:r>
              <a:rPr lang="tr-TR" sz="2400" dirty="0"/>
              <a:t>Çalışma yaşamında standartların, temel ilkelerin ve hakların yaygınlaştırılması ve yaşama geçirilmesi</a:t>
            </a:r>
          </a:p>
          <a:p>
            <a:pPr algn="just"/>
            <a:r>
              <a:rPr lang="tr-TR" sz="2400" dirty="0"/>
              <a:t>Kadınların ve erkeklerin insana yakışır işlerde çalışıp insana yakışır kazanç sağlayabilmeleri için gerekli fırsatların artırılması</a:t>
            </a:r>
          </a:p>
          <a:p>
            <a:pPr algn="just"/>
            <a:r>
              <a:rPr lang="tr-TR" sz="2400" dirty="0"/>
              <a:t>Herkes için sosyal korumanın kapsamının genişletilmesi ve etkililiğinin artırılması</a:t>
            </a:r>
          </a:p>
          <a:p>
            <a:pPr algn="just"/>
            <a:r>
              <a:rPr lang="tr-TR" sz="2400" dirty="0"/>
              <a:t>Üç taraflılığın ve sosyal diyaloğun güçlendirilmesi</a:t>
            </a:r>
          </a:p>
          <a:p>
            <a:endParaRPr lang="tr-TR" sz="2400" dirty="0"/>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8</a:t>
            </a:fld>
            <a:endParaRPr lang="tr-TR"/>
          </a:p>
        </p:txBody>
      </p:sp>
    </p:spTree>
    <p:extLst>
      <p:ext uri="{BB962C8B-B14F-4D97-AF65-F5344CB8AC3E}">
        <p14:creationId xmlns:p14="http://schemas.microsoft.com/office/powerpoint/2010/main" val="2905031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ILO (Uluslararası Çalışma Örgütü)</a:t>
            </a:r>
          </a:p>
        </p:txBody>
      </p:sp>
      <p:sp>
        <p:nvSpPr>
          <p:cNvPr id="3" name="İçerik Yer Tutucusu 2"/>
          <p:cNvSpPr>
            <a:spLocks noGrp="1"/>
          </p:cNvSpPr>
          <p:nvPr>
            <p:ph idx="1"/>
          </p:nvPr>
        </p:nvSpPr>
        <p:spPr/>
        <p:txBody>
          <a:bodyPr>
            <a:normAutofit/>
          </a:bodyPr>
          <a:lstStyle/>
          <a:p>
            <a:r>
              <a:rPr lang="tr-TR" sz="2400" b="1" dirty="0"/>
              <a:t>Türkiye'nin Onayladığı  59 ILO Sözleşmesi</a:t>
            </a:r>
          </a:p>
          <a:p>
            <a:pPr lvl="1"/>
            <a:r>
              <a:rPr lang="tr-TR" sz="2400" dirty="0"/>
              <a:t>Temel Sözleşmeler: 8’inin tamamı</a:t>
            </a:r>
          </a:p>
          <a:p>
            <a:pPr lvl="1"/>
            <a:r>
              <a:rPr lang="tr-TR" sz="2400" dirty="0"/>
              <a:t>Yönetişim Sözleşmeleri (Öncelikli): 4’ünden 3’ü</a:t>
            </a:r>
          </a:p>
          <a:p>
            <a:pPr lvl="1"/>
            <a:r>
              <a:rPr lang="tr-TR" sz="2400" dirty="0"/>
              <a:t>Teknik Sözleşmeler: 177 Sözleşmeden 48’sı</a:t>
            </a:r>
          </a:p>
          <a:p>
            <a:pPr algn="just"/>
            <a:r>
              <a:rPr lang="tr-TR" sz="2400" dirty="0">
                <a:hlinkClick r:id="rId2"/>
              </a:rPr>
              <a:t>155 </a:t>
            </a:r>
            <a:r>
              <a:rPr lang="tr-TR" sz="2400" dirty="0" err="1">
                <a:hlinkClick r:id="rId2"/>
              </a:rPr>
              <a:t>No'lu</a:t>
            </a:r>
            <a:r>
              <a:rPr lang="tr-TR" sz="2400" dirty="0">
                <a:hlinkClick r:id="rId2"/>
              </a:rPr>
              <a:t> İş </a:t>
            </a:r>
            <a:r>
              <a:rPr lang="tr-TR" sz="2400" dirty="0" err="1">
                <a:hlinkClick r:id="rId2"/>
              </a:rPr>
              <a:t>Sağliği</a:t>
            </a:r>
            <a:r>
              <a:rPr lang="tr-TR" sz="2400" dirty="0">
                <a:hlinkClick r:id="rId2"/>
              </a:rPr>
              <a:t> ve Güvenliği ve Çalışma Ortamına İlişkin Sözleşme </a:t>
            </a:r>
            <a:r>
              <a:rPr lang="tr-TR" sz="2400" dirty="0"/>
              <a:t> -2005</a:t>
            </a:r>
          </a:p>
          <a:p>
            <a:pPr algn="just"/>
            <a:r>
              <a:rPr lang="tr-TR" sz="2400" dirty="0">
                <a:hlinkClick r:id="rId3"/>
              </a:rPr>
              <a:t>161 </a:t>
            </a:r>
            <a:r>
              <a:rPr lang="tr-TR" sz="2400" dirty="0" err="1">
                <a:hlinkClick r:id="rId3"/>
              </a:rPr>
              <a:t>No'lu</a:t>
            </a:r>
            <a:r>
              <a:rPr lang="tr-TR" sz="2400" dirty="0">
                <a:hlinkClick r:id="rId3"/>
              </a:rPr>
              <a:t> Sağlık Hizmetlerine İlişkin Sözleşme </a:t>
            </a:r>
            <a:r>
              <a:rPr lang="tr-TR" sz="2400" dirty="0"/>
              <a:t>-2005</a:t>
            </a:r>
          </a:p>
          <a:p>
            <a:pPr algn="just"/>
            <a:r>
              <a:rPr lang="tr-TR" sz="2400" dirty="0">
                <a:hlinkClick r:id="rId4"/>
              </a:rPr>
              <a:t>187 </a:t>
            </a:r>
            <a:r>
              <a:rPr lang="tr-TR" sz="2400" dirty="0" err="1">
                <a:hlinkClick r:id="rId4"/>
              </a:rPr>
              <a:t>No'lu</a:t>
            </a:r>
            <a:r>
              <a:rPr lang="tr-TR" sz="2400" dirty="0">
                <a:hlinkClick r:id="rId4"/>
              </a:rPr>
              <a:t> İş Sağlığı ve Güvenliğini Geliştirme Çerçeve Sözleşmesi </a:t>
            </a:r>
            <a:r>
              <a:rPr lang="tr-TR" sz="2400" dirty="0"/>
              <a:t>-2014</a:t>
            </a:r>
          </a:p>
          <a:p>
            <a:pPr algn="just"/>
            <a:endParaRPr lang="tr-TR" sz="2400" dirty="0"/>
          </a:p>
        </p:txBody>
      </p:sp>
      <p:sp>
        <p:nvSpPr>
          <p:cNvPr id="4" name="Altbilgi Yer Tutucusu 3"/>
          <p:cNvSpPr>
            <a:spLocks noGrp="1"/>
          </p:cNvSpPr>
          <p:nvPr>
            <p:ph type="ftr" sz="quarter" idx="11"/>
          </p:nvPr>
        </p:nvSpPr>
        <p:spPr/>
        <p:txBody>
          <a:bodyPr/>
          <a:lstStyle/>
          <a:p>
            <a:r>
              <a:rPr lang="tr-TR"/>
              <a:t>TBD-BD Preanalitik Evre Sempozyumu</a:t>
            </a:r>
          </a:p>
        </p:txBody>
      </p:sp>
      <p:sp>
        <p:nvSpPr>
          <p:cNvPr id="5" name="Slayt Numarası Yer Tutucusu 4"/>
          <p:cNvSpPr>
            <a:spLocks noGrp="1"/>
          </p:cNvSpPr>
          <p:nvPr>
            <p:ph type="sldNum" sz="quarter" idx="12"/>
          </p:nvPr>
        </p:nvSpPr>
        <p:spPr/>
        <p:txBody>
          <a:bodyPr/>
          <a:lstStyle/>
          <a:p>
            <a:fld id="{AB8F4B23-C2CF-4B65-9810-528F1B458636}" type="slidenum">
              <a:rPr lang="tr-TR" smtClean="0"/>
              <a:pPr/>
              <a:t>9</a:t>
            </a:fld>
            <a:endParaRPr lang="tr-TR"/>
          </a:p>
        </p:txBody>
      </p:sp>
    </p:spTree>
    <p:extLst>
      <p:ext uri="{BB962C8B-B14F-4D97-AF65-F5344CB8AC3E}">
        <p14:creationId xmlns:p14="http://schemas.microsoft.com/office/powerpoint/2010/main" val="1964316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DividendVTI">
  <a:themeElements>
    <a:clrScheme name="Custom 10">
      <a:dk1>
        <a:sysClr val="windowText" lastClr="000000"/>
      </a:dk1>
      <a:lt1>
        <a:sysClr val="window" lastClr="FFFFFF"/>
      </a:lt1>
      <a:dk2>
        <a:srgbClr val="3D3D3D"/>
      </a:dk2>
      <a:lt2>
        <a:srgbClr val="EBEBEB"/>
      </a:lt2>
      <a:accent1>
        <a:srgbClr val="ED8428"/>
      </a:accent1>
      <a:accent2>
        <a:srgbClr val="E6C46D"/>
      </a:accent2>
      <a:accent3>
        <a:srgbClr val="465359"/>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_Win32_JB_SL_v2.potx" id="{1C1B9226-0BCF-4F11-8C9C-4780CC1ABB3B}" vid="{6B91BC45-CF1E-4756-9009-7BE00F9B25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5470C9DA-ADC8-49D9-B223-6D54C6FB7BE0}">
  <ds:schemaRefs>
    <ds:schemaRef ds:uri="http://schemas.microsoft.com/sharepoint/v3/contenttype/forms"/>
  </ds:schemaRefs>
</ds:datastoreItem>
</file>

<file path=customXml/itemProps2.xml><?xml version="1.0" encoding="utf-8"?>
<ds:datastoreItem xmlns:ds="http://schemas.openxmlformats.org/officeDocument/2006/customXml" ds:itemID="{54608ECE-840A-4514-AD05-0950FC5D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333985-6DEC-4BB6-B360-FFFEFA02249A}">
  <ds:schemaRefs>
    <ds:schemaRef ds:uri="http://schemas.microsoft.com/office/2006/metadata/properties"/>
    <ds:schemaRef ds:uri="http://schemas.microsoft.com/office/infopath/2007/PartnerControls"/>
    <ds:schemaRef ds:uri="http://schemas.microsoft.com/sharepoint/v3"/>
    <ds:schemaRef ds:uri="http://schemas.microsoft.com/office/2006/documentManagement/types"/>
    <ds:schemaRef ds:uri="http://purl.org/dc/dcmitype/"/>
    <ds:schemaRef ds:uri="http://purl.org/dc/terms/"/>
    <ds:schemaRef ds:uri="16c05727-aa75-4e4a-9b5f-8a80a1165891"/>
    <ds:schemaRef ds:uri="http://purl.org/dc/elements/1.1/"/>
    <ds:schemaRef ds:uri="http://schemas.openxmlformats.org/package/2006/metadata/core-properties"/>
    <ds:schemaRef ds:uri="230e9df3-be65-4c73-a93b-d1236ebd677e"/>
    <ds:schemaRef ds:uri="71af3243-3dd4-4a8d-8c0d-dd76da1f02a5"/>
    <ds:schemaRef ds:uri="http://www.w3.org/XML/1998/namespac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Dividend design</Template>
  <TotalTime>128</TotalTime>
  <Words>3656</Words>
  <Application>Microsoft Office PowerPoint</Application>
  <PresentationFormat>Geniş ekran</PresentationFormat>
  <Paragraphs>458</Paragraphs>
  <Slides>66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66</vt:i4>
      </vt:variant>
    </vt:vector>
  </HeadingPairs>
  <TitlesOfParts>
    <vt:vector size="70" baseType="lpstr">
      <vt:lpstr>Calibri</vt:lpstr>
      <vt:lpstr>Gill Sans MT</vt:lpstr>
      <vt:lpstr>Wingdings 2</vt:lpstr>
      <vt:lpstr>DividendVTI</vt:lpstr>
      <vt:lpstr>Laboratuvar Tıbbında Preanalitik Evreden Kaynaklı Mesleksel Hastalıklar,  Problemler ve Çözümleri  TBD-BD Preanalitik Evre Sempozyumu 23 Şubat 2022, Ankara</vt:lpstr>
      <vt:lpstr>PowerPoint Sunusu</vt:lpstr>
      <vt:lpstr>Çalışanın sağlık sorunu </vt:lpstr>
      <vt:lpstr>Meslek hastalığı nedir?</vt:lpstr>
      <vt:lpstr>Bir olayın meslek hastalığı sayılabilmesi için taşıması gereken unsurlar </vt:lpstr>
      <vt:lpstr>Meslek hastalıklarının genel özellikleri</vt:lpstr>
      <vt:lpstr>Mevzuat</vt:lpstr>
      <vt:lpstr>ILO (Uluslararası Çalışma Örgütü)</vt:lpstr>
      <vt:lpstr>ILO (Uluslararası Çalışma Örgütü)</vt:lpstr>
      <vt:lpstr>Dünya Sağlık Örgütü </vt:lpstr>
      <vt:lpstr>Sağlık çalışanlarında meslek hastalıkları</vt:lpstr>
      <vt:lpstr>Psikolojik etkenler ve sonuçları </vt:lpstr>
      <vt:lpstr>DSÖ</vt:lpstr>
      <vt:lpstr>DSÖ</vt:lpstr>
      <vt:lpstr>Meslek hastalıkları </vt:lpstr>
      <vt:lpstr>Kas iskelet sistemi hastalığı </vt:lpstr>
      <vt:lpstr>Ergonomik sebep kaynaklı hastalıklar</vt:lpstr>
      <vt:lpstr>Kas iskelet sistemi hastalıkları </vt:lpstr>
      <vt:lpstr>Kas iskelet sistemi hastalıkları </vt:lpstr>
      <vt:lpstr>Kas iskelet sistemi hastalıkları </vt:lpstr>
      <vt:lpstr>Kas iskelet sistemi hastalıklarında tanı  </vt:lpstr>
      <vt:lpstr>Kas iskelet sistemi hastalıkları </vt:lpstr>
      <vt:lpstr>Türkiye’de durum</vt:lpstr>
      <vt:lpstr>Kas iskelet sistemi hastalıkları </vt:lpstr>
      <vt:lpstr>E grubu – fizik etkenlerle olan meslek hastalıkları</vt:lpstr>
      <vt:lpstr>Tazminat davası örneği </vt:lpstr>
      <vt:lpstr>Tıbbi Laboratuvarlar </vt:lpstr>
      <vt:lpstr>Meslek hastalıklarından korunma</vt:lpstr>
      <vt:lpstr>Preanalitik evre</vt:lpstr>
      <vt:lpstr>Tarihçe</vt:lpstr>
      <vt:lpstr>EFLM WG-PRE</vt:lpstr>
      <vt:lpstr>Preanalitik evre çalışma grupları </vt:lpstr>
      <vt:lpstr>PowerPoint Sunusu</vt:lpstr>
      <vt:lpstr>Preanalitik evre tarihsel gelişimi </vt:lpstr>
      <vt:lpstr>PowerPoint Sunusu</vt:lpstr>
      <vt:lpstr>PowerPoint Sunusu</vt:lpstr>
      <vt:lpstr>PowerPoint Sunusu</vt:lpstr>
      <vt:lpstr>PowerPoint Sunusu</vt:lpstr>
      <vt:lpstr>PowerPoint Sunusu</vt:lpstr>
      <vt:lpstr>PowerPoint Sunusu</vt:lpstr>
      <vt:lpstr>Yalın Laboratuvar </vt:lpstr>
      <vt:lpstr>PowerPoint Sunusu</vt:lpstr>
      <vt:lpstr>PowerPoint Sunusu</vt:lpstr>
      <vt:lpstr>Toplam laboratuvar otomasyonu -1 </vt:lpstr>
      <vt:lpstr>Toplam laboratuvar otomasyonu  -ıı</vt:lpstr>
      <vt:lpstr>Yarı otomatik laboratuvar çözümleri </vt:lpstr>
      <vt:lpstr>Yarı otomatik laboratuvar çözümleri </vt:lpstr>
      <vt:lpstr>Yarı otomatik laboratuvar çözümleri </vt:lpstr>
      <vt:lpstr>Tüp tasnif cihazları </vt:lpstr>
      <vt:lpstr>Kapak açma cihazları </vt:lpstr>
      <vt:lpstr>PowerPoint Sunusu</vt:lpstr>
      <vt:lpstr>PowerPoint Sunusu</vt:lpstr>
      <vt:lpstr>PowerPoint Sunusu</vt:lpstr>
      <vt:lpstr>Kapak kapama cihazları </vt:lpstr>
      <vt:lpstr>PowerPoint Sunusu</vt:lpstr>
      <vt:lpstr>PowerPoint Sunusu</vt:lpstr>
      <vt:lpstr>PowerPoint Sunusu</vt:lpstr>
      <vt:lpstr>PowerPoint Sunusu</vt:lpstr>
      <vt:lpstr>PowerPoint Sunusu</vt:lpstr>
      <vt:lpstr>Tüp kapak kapama </vt:lpstr>
      <vt:lpstr>https://www.medicalexpo.com/medical-manufacturer/laboratory-automation-system- </vt:lpstr>
      <vt:lpstr>PowerPoint Sunusu</vt:lpstr>
      <vt:lpstr>PowerPoint Sunusu</vt:lpstr>
      <vt:lpstr>PowerPoint Sunusu</vt:lpstr>
      <vt:lpstr>Sonuç </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Laboratuvar Tıbbında Preanalitik Evreden Kaynaklı Mesleksel Hastalıklar,  Problemler ve Çözümleri  TBD-BD Preanalitik Evre Sempozyumu 23 Şubat 2022, Ankara</dc:title>
  <dc:creator>Tezer SÖNMEZ</dc:creator>
  <cp:lastModifiedBy>cigdem sonmez</cp:lastModifiedBy>
  <cp:revision>15</cp:revision>
  <dcterms:created xsi:type="dcterms:W3CDTF">2022-02-23T06:22:09Z</dcterms:created>
  <dcterms:modified xsi:type="dcterms:W3CDTF">2022-02-23T09:00:57Z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